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10287000" cx="18288000"/>
  <p:notesSz cx="6858000" cy="9144000"/>
  <p:embeddedFontLst>
    <p:embeddedFont>
      <p:font typeface="Merriweather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0" roundtripDataSignature="AMtx7mhrlkmKjMLepr0C8ShuCeI3QtBv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erriweather-bold.fntdata"/><Relationship Id="rId16" Type="http://schemas.openxmlformats.org/officeDocument/2006/relationships/font" Target="fonts/Merriweather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erriweather-boldItalic.fntdata"/><Relationship Id="rId6" Type="http://schemas.openxmlformats.org/officeDocument/2006/relationships/slide" Target="slides/slide1.xml"/><Relationship Id="rId18" Type="http://schemas.openxmlformats.org/officeDocument/2006/relationships/font" Target="fonts/Merriweather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6" name="Google Shape;86;p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7" name="Google Shape;87;p1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89" name="Google Shape;89;p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0" name="Google Shape;90;p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02" name="Google Shape;402;p1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03" name="Google Shape;403;p10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p1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</a:t>
            </a:r>
            <a:endParaRPr/>
          </a:p>
        </p:txBody>
      </p:sp>
      <p:sp>
        <p:nvSpPr>
          <p:cNvPr id="405" name="Google Shape;405;p10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06" name="Google Shape;406;p10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01" name="Google Shape;101;p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02" name="Google Shape;102;p2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</a:t>
            </a:r>
            <a:endParaRPr/>
          </a:p>
        </p:txBody>
      </p:sp>
      <p:sp>
        <p:nvSpPr>
          <p:cNvPr id="104" name="Google Shape;104;p2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05" name="Google Shape;105;p2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4" name="Google Shape;124;p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25" name="Google Shape;125;p3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</a:t>
            </a:r>
            <a:endParaRPr/>
          </a:p>
        </p:txBody>
      </p:sp>
      <p:sp>
        <p:nvSpPr>
          <p:cNvPr id="127" name="Google Shape;127;p3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8" name="Google Shape;128;p3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62" name="Google Shape;162;p4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63" name="Google Shape;163;p4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</a:t>
            </a:r>
            <a:endParaRPr/>
          </a:p>
        </p:txBody>
      </p:sp>
      <p:sp>
        <p:nvSpPr>
          <p:cNvPr id="165" name="Google Shape;165;p4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66" name="Google Shape;166;p4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37" name="Google Shape;237;p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38" name="Google Shape;238;p5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</a:t>
            </a:r>
            <a:endParaRPr/>
          </a:p>
        </p:txBody>
      </p:sp>
      <p:sp>
        <p:nvSpPr>
          <p:cNvPr id="240" name="Google Shape;240;p5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41" name="Google Shape;241;p5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64" name="Google Shape;264;p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65" name="Google Shape;265;p6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</a:t>
            </a:r>
            <a:endParaRPr/>
          </a:p>
        </p:txBody>
      </p:sp>
      <p:sp>
        <p:nvSpPr>
          <p:cNvPr id="267" name="Google Shape;267;p6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68" name="Google Shape;268;p6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7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03" name="Google Shape;303;p7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04" name="Google Shape;304;p7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</a:t>
            </a:r>
            <a:endParaRPr/>
          </a:p>
        </p:txBody>
      </p:sp>
      <p:sp>
        <p:nvSpPr>
          <p:cNvPr id="306" name="Google Shape;306;p7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07" name="Google Shape;307;p7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27" name="Google Shape;327;p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28" name="Google Shape;328;p8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p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</a:t>
            </a:r>
            <a:endParaRPr/>
          </a:p>
        </p:txBody>
      </p:sp>
      <p:sp>
        <p:nvSpPr>
          <p:cNvPr id="330" name="Google Shape;330;p8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31" name="Google Shape;331;p8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74" name="Google Shape;374;p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75" name="Google Shape;375;p9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</a:t>
            </a:r>
            <a:endParaRPr/>
          </a:p>
        </p:txBody>
      </p:sp>
      <p:sp>
        <p:nvSpPr>
          <p:cNvPr id="377" name="Google Shape;377;p9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78" name="Google Shape;378;p9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1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1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1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12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6.png"/><Relationship Id="rId8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92" name="Google Shape;92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3" name="Google Shape;93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09151A">
              <a:alpha val="89803"/>
            </a:srgbClr>
          </a:solidFill>
          <a:ln>
            <a:noFill/>
          </a:ln>
        </p:spPr>
      </p:sp>
      <p:sp>
        <p:nvSpPr>
          <p:cNvPr id="94" name="Google Shape;94;p1"/>
          <p:cNvSpPr/>
          <p:nvPr/>
        </p:nvSpPr>
        <p:spPr>
          <a:xfrm>
            <a:off x="0" y="0"/>
            <a:ext cx="6858000" cy="10287000"/>
          </a:xfrm>
          <a:custGeom>
            <a:rect b="b" l="l" r="r" t="t"/>
            <a:pathLst>
              <a:path extrusionOk="0" h="13716000" w="9144000">
                <a:moveTo>
                  <a:pt x="0" y="0"/>
                </a:moveTo>
                <a:lnTo>
                  <a:pt x="9144000" y="0"/>
                </a:lnTo>
                <a:lnTo>
                  <a:pt x="914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9" l="0" r="0" t="-30"/>
            </a:stretch>
          </a:blipFill>
          <a:ln>
            <a:noFill/>
          </a:ln>
        </p:spPr>
      </p:sp>
      <p:sp>
        <p:nvSpPr>
          <p:cNvPr id="95" name="Google Shape;95;p1"/>
          <p:cNvSpPr txBox="1"/>
          <p:nvPr/>
        </p:nvSpPr>
        <p:spPr>
          <a:xfrm>
            <a:off x="7080676" y="1752257"/>
            <a:ext cx="10984648" cy="8902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76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F1 Pit-Stop Strategy Optimizer</a:t>
            </a:r>
            <a:endParaRPr/>
          </a:p>
        </p:txBody>
      </p:sp>
      <p:sp>
        <p:nvSpPr>
          <p:cNvPr id="96" name="Google Shape;96;p1"/>
          <p:cNvSpPr txBox="1"/>
          <p:nvPr/>
        </p:nvSpPr>
        <p:spPr>
          <a:xfrm>
            <a:off x="7937747" y="4744939"/>
            <a:ext cx="9321552" cy="417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1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25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Phase 1 – Colectare date &amp; Feature Engineering</a:t>
            </a:r>
            <a:endParaRPr/>
          </a:p>
        </p:txBody>
      </p:sp>
      <p:sp>
        <p:nvSpPr>
          <p:cNvPr id="97" name="Google Shape;97;p1"/>
          <p:cNvSpPr txBox="1"/>
          <p:nvPr/>
        </p:nvSpPr>
        <p:spPr>
          <a:xfrm>
            <a:off x="7855143" y="5451072"/>
            <a:ext cx="9270504" cy="1657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87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25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Acest proiect optimizează strategia de pit-stop și selecția pneurilor pentru sezonul F1 2024. Analizăm date de telemetrie, meteo și degradare a pneurilor pentru a prezice momentul ideal și a minimiza timpul de cursă.</a:t>
            </a:r>
            <a:endParaRPr/>
          </a:p>
        </p:txBody>
      </p:sp>
      <p:sp>
        <p:nvSpPr>
          <p:cNvPr id="98" name="Google Shape;98;p1"/>
          <p:cNvSpPr txBox="1"/>
          <p:nvPr/>
        </p:nvSpPr>
        <p:spPr>
          <a:xfrm>
            <a:off x="14418471" y="9490591"/>
            <a:ext cx="7104980" cy="56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7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71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Vladeanu Ionut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408" name="Google Shape;408;p1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9" name="Google Shape;409;p1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09151A">
              <a:alpha val="89803"/>
            </a:srgbClr>
          </a:solidFill>
          <a:ln>
            <a:noFill/>
          </a:ln>
        </p:spPr>
      </p:sp>
      <p:sp>
        <p:nvSpPr>
          <p:cNvPr id="410" name="Google Shape;410;p10"/>
          <p:cNvSpPr/>
          <p:nvPr/>
        </p:nvSpPr>
        <p:spPr>
          <a:xfrm>
            <a:off x="7937747" y="5821710"/>
            <a:ext cx="38100" cy="1902904"/>
          </a:xfrm>
          <a:custGeom>
            <a:rect b="b" l="l" r="r" t="t"/>
            <a:pathLst>
              <a:path extrusionOk="0" h="2537206" w="50800">
                <a:moveTo>
                  <a:pt x="0" y="0"/>
                </a:moveTo>
                <a:lnTo>
                  <a:pt x="50800" y="0"/>
                </a:lnTo>
                <a:lnTo>
                  <a:pt x="50800" y="2537206"/>
                </a:lnTo>
                <a:lnTo>
                  <a:pt x="0" y="2537206"/>
                </a:lnTo>
                <a:close/>
              </a:path>
            </a:pathLst>
          </a:custGeom>
          <a:solidFill>
            <a:srgbClr val="609DFF"/>
          </a:solidFill>
          <a:ln>
            <a:noFill/>
          </a:ln>
        </p:spPr>
      </p:sp>
      <p:sp>
        <p:nvSpPr>
          <p:cNvPr id="411" name="Google Shape;411;p10"/>
          <p:cNvSpPr/>
          <p:nvPr/>
        </p:nvSpPr>
        <p:spPr>
          <a:xfrm>
            <a:off x="-113400" y="-63800"/>
            <a:ext cx="20690310" cy="10414586"/>
          </a:xfrm>
          <a:custGeom>
            <a:rect b="b" l="l" r="r" t="t"/>
            <a:pathLst>
              <a:path extrusionOk="0" h="10414586" w="18514819">
                <a:moveTo>
                  <a:pt x="0" y="0"/>
                </a:moveTo>
                <a:lnTo>
                  <a:pt x="18514819" y="0"/>
                </a:lnTo>
                <a:lnTo>
                  <a:pt x="18514819" y="10414586"/>
                </a:lnTo>
                <a:lnTo>
                  <a:pt x="0" y="104145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2" name="Google Shape;412;p10"/>
          <p:cNvSpPr txBox="1"/>
          <p:nvPr/>
        </p:nvSpPr>
        <p:spPr>
          <a:xfrm>
            <a:off x="182209" y="-47625"/>
            <a:ext cx="9270504" cy="17348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7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625" u="none" cap="none" strike="noStrike">
                <a:solidFill>
                  <a:srgbClr val="DC0000"/>
                </a:solidFill>
                <a:latin typeface="Merriweather"/>
                <a:ea typeface="Merriweather"/>
                <a:cs typeface="Merriweather"/>
                <a:sym typeface="Merriweather"/>
              </a:rPr>
              <a:t>Mulțumesc!</a:t>
            </a:r>
            <a:endParaRPr/>
          </a:p>
        </p:txBody>
      </p:sp>
      <p:sp>
        <p:nvSpPr>
          <p:cNvPr id="413" name="Google Shape;413;p10"/>
          <p:cNvSpPr txBox="1"/>
          <p:nvPr/>
        </p:nvSpPr>
        <p:spPr>
          <a:xfrm>
            <a:off x="3540875" y="1404850"/>
            <a:ext cx="147471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88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29" u="none" cap="none" strike="noStrike">
                <a:solidFill>
                  <a:srgbClr val="DC0000"/>
                </a:solidFill>
                <a:latin typeface="Merriweather"/>
                <a:ea typeface="Merriweather"/>
                <a:cs typeface="Merriweather"/>
                <a:sym typeface="Merriweather"/>
              </a:rPr>
              <a:t>Proiectul continuă cu modele predictive, validate pe datele din 2024. Datele ne arată cum să câștigăm secunde cruciale pe circuit.</a:t>
            </a:r>
            <a:endParaRPr/>
          </a:p>
        </p:txBody>
      </p:sp>
      <p:sp>
        <p:nvSpPr>
          <p:cNvPr id="414" name="Google Shape;414;p10"/>
          <p:cNvSpPr txBox="1"/>
          <p:nvPr/>
        </p:nvSpPr>
        <p:spPr>
          <a:xfrm>
            <a:off x="5623717" y="1827159"/>
            <a:ext cx="7267500" cy="13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87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25" u="none" cap="none" strike="noStrike">
                <a:solidFill>
                  <a:srgbClr val="FF3131"/>
                </a:solidFill>
                <a:latin typeface="Merriweather"/>
                <a:ea typeface="Merriweather"/>
                <a:cs typeface="Merriweather"/>
                <a:sym typeface="Merriweather"/>
              </a:rPr>
              <a:t>"In Formula 1, the difference between winning and losing is measured in milliseconds. Our goal is to predict those milliseconds before they happen."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107" name="Google Shape;107;p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8" name="Google Shape;108;p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09151A">
              <a:alpha val="89803"/>
            </a:srgbClr>
          </a:solidFill>
          <a:ln>
            <a:noFill/>
          </a:ln>
        </p:spPr>
      </p:sp>
      <p:sp>
        <p:nvSpPr>
          <p:cNvPr id="109" name="Google Shape;109;p2"/>
          <p:cNvSpPr txBox="1"/>
          <p:nvPr/>
        </p:nvSpPr>
        <p:spPr>
          <a:xfrm>
            <a:off x="1028700" y="617935"/>
            <a:ext cx="9943654" cy="8721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7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312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De ce contează fiecare secundă</a:t>
            </a:r>
            <a:endParaRPr/>
          </a:p>
        </p:txBody>
      </p:sp>
      <p:sp>
        <p:nvSpPr>
          <p:cNvPr id="110" name="Google Shape;110;p2"/>
          <p:cNvSpPr txBox="1"/>
          <p:nvPr/>
        </p:nvSpPr>
        <p:spPr>
          <a:xfrm>
            <a:off x="1028700" y="2982665"/>
            <a:ext cx="8574138" cy="13814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87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25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În Formula 1, strategia de pit-stop este crucială. Degradarea pneurilor, Safety Car-ul și vremea schimbătoare creează o ecuație complexă.</a:t>
            </a:r>
            <a:endParaRPr/>
          </a:p>
        </p:txBody>
      </p:sp>
      <p:sp>
        <p:nvSpPr>
          <p:cNvPr id="111" name="Google Shape;111;p2"/>
          <p:cNvSpPr txBox="1"/>
          <p:nvPr/>
        </p:nvSpPr>
        <p:spPr>
          <a:xfrm>
            <a:off x="1028700" y="4980087"/>
            <a:ext cx="8574138" cy="9495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87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25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O decizie greșită poate costa 20 de secunde – sau o victorie întreagă.</a:t>
            </a:r>
            <a:endParaRPr/>
          </a:p>
        </p:txBody>
      </p:sp>
      <p:sp>
        <p:nvSpPr>
          <p:cNvPr id="112" name="Google Shape;112;p2"/>
          <p:cNvSpPr txBox="1"/>
          <p:nvPr/>
        </p:nvSpPr>
        <p:spPr>
          <a:xfrm>
            <a:off x="940298" y="7093669"/>
            <a:ext cx="8574138" cy="9495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87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25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Momentul și tipul de pneu definesc rezultatul. Datele transformă intuiția în predicție precisă.</a:t>
            </a:r>
            <a:endParaRPr/>
          </a:p>
        </p:txBody>
      </p:sp>
      <p:sp>
        <p:nvSpPr>
          <p:cNvPr id="113" name="Google Shape;113;p2"/>
          <p:cNvSpPr txBox="1"/>
          <p:nvPr/>
        </p:nvSpPr>
        <p:spPr>
          <a:xfrm>
            <a:off x="10322124" y="2847677"/>
            <a:ext cx="3278981" cy="7575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20s</a:t>
            </a:r>
            <a:endParaRPr/>
          </a:p>
        </p:txBody>
      </p:sp>
      <p:sp>
        <p:nvSpPr>
          <p:cNvPr id="114" name="Google Shape;114;p2"/>
          <p:cNvSpPr txBox="1"/>
          <p:nvPr/>
        </p:nvSpPr>
        <p:spPr>
          <a:xfrm>
            <a:off x="10322124" y="3923407"/>
            <a:ext cx="3278981" cy="440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61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25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Timp pierdut</a:t>
            </a:r>
            <a:endParaRPr/>
          </a:p>
        </p:txBody>
      </p:sp>
      <p:sp>
        <p:nvSpPr>
          <p:cNvPr id="115" name="Google Shape;115;p2"/>
          <p:cNvSpPr txBox="1"/>
          <p:nvPr/>
        </p:nvSpPr>
        <p:spPr>
          <a:xfrm>
            <a:off x="10322124" y="4548187"/>
            <a:ext cx="3278981" cy="9495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87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25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Penalizare pentru strategie greșită</a:t>
            </a:r>
            <a:endParaRPr/>
          </a:p>
        </p:txBody>
      </p:sp>
      <p:sp>
        <p:nvSpPr>
          <p:cNvPr id="116" name="Google Shape;116;p2"/>
          <p:cNvSpPr txBox="1"/>
          <p:nvPr/>
        </p:nvSpPr>
        <p:spPr>
          <a:xfrm>
            <a:off x="13938497" y="2847678"/>
            <a:ext cx="3279130" cy="930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5</a:t>
            </a:r>
            <a:endParaRPr/>
          </a:p>
        </p:txBody>
      </p:sp>
      <p:sp>
        <p:nvSpPr>
          <p:cNvPr id="117" name="Google Shape;117;p2"/>
          <p:cNvSpPr txBox="1"/>
          <p:nvPr/>
        </p:nvSpPr>
        <p:spPr>
          <a:xfrm>
            <a:off x="13938497" y="3923407"/>
            <a:ext cx="3279130" cy="440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61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25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Compuși pneuri</a:t>
            </a:r>
            <a:endParaRPr/>
          </a:p>
        </p:txBody>
      </p:sp>
      <p:sp>
        <p:nvSpPr>
          <p:cNvPr id="118" name="Google Shape;118;p2"/>
          <p:cNvSpPr txBox="1"/>
          <p:nvPr/>
        </p:nvSpPr>
        <p:spPr>
          <a:xfrm>
            <a:off x="13938497" y="4548187"/>
            <a:ext cx="3279130" cy="1238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87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25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Soft, Medium, Hard, Inter, Wet cu degradare unică</a:t>
            </a:r>
            <a:endParaRPr/>
          </a:p>
        </p:txBody>
      </p:sp>
      <p:sp>
        <p:nvSpPr>
          <p:cNvPr id="119" name="Google Shape;119;p2"/>
          <p:cNvSpPr txBox="1"/>
          <p:nvPr/>
        </p:nvSpPr>
        <p:spPr>
          <a:xfrm>
            <a:off x="12130236" y="6305699"/>
            <a:ext cx="3279130" cy="930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1-3</a:t>
            </a:r>
            <a:endParaRPr/>
          </a:p>
        </p:txBody>
      </p:sp>
      <p:sp>
        <p:nvSpPr>
          <p:cNvPr id="120" name="Google Shape;120;p2"/>
          <p:cNvSpPr txBox="1"/>
          <p:nvPr/>
        </p:nvSpPr>
        <p:spPr>
          <a:xfrm>
            <a:off x="12130236" y="7381429"/>
            <a:ext cx="3279130" cy="440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61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25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Opriri optime</a:t>
            </a:r>
            <a:endParaRPr/>
          </a:p>
        </p:txBody>
      </p:sp>
      <p:sp>
        <p:nvSpPr>
          <p:cNvPr id="121" name="Google Shape;121;p2"/>
          <p:cNvSpPr txBox="1"/>
          <p:nvPr/>
        </p:nvSpPr>
        <p:spPr>
          <a:xfrm>
            <a:off x="12298932" y="8003084"/>
            <a:ext cx="3279130" cy="9495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87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25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Număr mediu într-o cursă standard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130" name="Google Shape;130;p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1" name="Google Shape;131;p3"/>
          <p:cNvSpPr/>
          <p:nvPr/>
        </p:nvSpPr>
        <p:spPr>
          <a:xfrm>
            <a:off x="9525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09151A">
              <a:alpha val="89803"/>
            </a:srgbClr>
          </a:solidFill>
          <a:ln>
            <a:noFill/>
          </a:ln>
        </p:spPr>
      </p:sp>
      <p:sp>
        <p:nvSpPr>
          <p:cNvPr id="132" name="Google Shape;132;p3"/>
          <p:cNvSpPr txBox="1"/>
          <p:nvPr/>
        </p:nvSpPr>
        <p:spPr>
          <a:xfrm>
            <a:off x="905321" y="604540"/>
            <a:ext cx="5658742" cy="726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3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37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Sursele de date</a:t>
            </a:r>
            <a:endParaRPr/>
          </a:p>
        </p:txBody>
      </p:sp>
      <p:grpSp>
        <p:nvGrpSpPr>
          <p:cNvPr id="133" name="Google Shape;133;p3"/>
          <p:cNvGrpSpPr/>
          <p:nvPr/>
        </p:nvGrpSpPr>
        <p:grpSpPr>
          <a:xfrm>
            <a:off x="900559" y="1778645"/>
            <a:ext cx="8135112" cy="2599753"/>
            <a:chOff x="0" y="0"/>
            <a:chExt cx="10846816" cy="3466338"/>
          </a:xfrm>
        </p:grpSpPr>
        <p:sp>
          <p:nvSpPr>
            <p:cNvPr id="134" name="Google Shape;134;p3"/>
            <p:cNvSpPr/>
            <p:nvPr/>
          </p:nvSpPr>
          <p:spPr>
            <a:xfrm>
              <a:off x="6350" y="6350"/>
              <a:ext cx="10834116" cy="3453638"/>
            </a:xfrm>
            <a:custGeom>
              <a:rect b="b" l="l" r="r" t="t"/>
              <a:pathLst>
                <a:path extrusionOk="0" h="3453638" w="10834116">
                  <a:moveTo>
                    <a:pt x="0" y="126746"/>
                  </a:moveTo>
                  <a:cubicBezTo>
                    <a:pt x="0" y="56769"/>
                    <a:pt x="56896" y="0"/>
                    <a:pt x="127127" y="0"/>
                  </a:cubicBezTo>
                  <a:lnTo>
                    <a:pt x="10706989" y="0"/>
                  </a:lnTo>
                  <a:cubicBezTo>
                    <a:pt x="10777220" y="0"/>
                    <a:pt x="10834116" y="56769"/>
                    <a:pt x="10834116" y="126746"/>
                  </a:cubicBezTo>
                  <a:lnTo>
                    <a:pt x="10834116" y="3326892"/>
                  </a:lnTo>
                  <a:cubicBezTo>
                    <a:pt x="10834116" y="3396869"/>
                    <a:pt x="10777220" y="3453638"/>
                    <a:pt x="10706989" y="3453638"/>
                  </a:cubicBezTo>
                  <a:lnTo>
                    <a:pt x="127127" y="3453638"/>
                  </a:lnTo>
                  <a:cubicBezTo>
                    <a:pt x="56896" y="3453638"/>
                    <a:pt x="0" y="3396869"/>
                    <a:pt x="0" y="3326892"/>
                  </a:cubicBezTo>
                  <a:close/>
                </a:path>
              </a:pathLst>
            </a:custGeom>
            <a:solidFill>
              <a:srgbClr val="0031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0" y="0"/>
              <a:ext cx="10846816" cy="3466338"/>
            </a:xfrm>
            <a:custGeom>
              <a:rect b="b" l="l" r="r" t="t"/>
              <a:pathLst>
                <a:path extrusionOk="0" h="3466338" w="10846816">
                  <a:moveTo>
                    <a:pt x="0" y="133096"/>
                  </a:moveTo>
                  <a:cubicBezTo>
                    <a:pt x="0" y="59563"/>
                    <a:pt x="59690" y="0"/>
                    <a:pt x="133477" y="0"/>
                  </a:cubicBezTo>
                  <a:lnTo>
                    <a:pt x="10713339" y="0"/>
                  </a:lnTo>
                  <a:lnTo>
                    <a:pt x="10713339" y="6350"/>
                  </a:lnTo>
                  <a:lnTo>
                    <a:pt x="10713339" y="0"/>
                  </a:lnTo>
                  <a:cubicBezTo>
                    <a:pt x="10786999" y="0"/>
                    <a:pt x="10846816" y="59563"/>
                    <a:pt x="10846816" y="133096"/>
                  </a:cubicBezTo>
                  <a:lnTo>
                    <a:pt x="10840466" y="133096"/>
                  </a:lnTo>
                  <a:lnTo>
                    <a:pt x="10846816" y="133096"/>
                  </a:lnTo>
                  <a:lnTo>
                    <a:pt x="10846816" y="3333242"/>
                  </a:lnTo>
                  <a:lnTo>
                    <a:pt x="10840466" y="3333242"/>
                  </a:lnTo>
                  <a:lnTo>
                    <a:pt x="10846816" y="3333242"/>
                  </a:lnTo>
                  <a:cubicBezTo>
                    <a:pt x="10846816" y="3406775"/>
                    <a:pt x="10787126" y="3466338"/>
                    <a:pt x="10713339" y="3466338"/>
                  </a:cubicBezTo>
                  <a:lnTo>
                    <a:pt x="10713339" y="3459988"/>
                  </a:lnTo>
                  <a:lnTo>
                    <a:pt x="10713339" y="3466338"/>
                  </a:lnTo>
                  <a:lnTo>
                    <a:pt x="133477" y="3466338"/>
                  </a:lnTo>
                  <a:lnTo>
                    <a:pt x="133477" y="3459988"/>
                  </a:lnTo>
                  <a:lnTo>
                    <a:pt x="133477" y="3466338"/>
                  </a:lnTo>
                  <a:cubicBezTo>
                    <a:pt x="59690" y="3466338"/>
                    <a:pt x="0" y="3406775"/>
                    <a:pt x="0" y="3333242"/>
                  </a:cubicBezTo>
                  <a:lnTo>
                    <a:pt x="0" y="133096"/>
                  </a:lnTo>
                  <a:lnTo>
                    <a:pt x="6350" y="133096"/>
                  </a:lnTo>
                  <a:lnTo>
                    <a:pt x="0" y="133096"/>
                  </a:lnTo>
                  <a:moveTo>
                    <a:pt x="12700" y="133096"/>
                  </a:moveTo>
                  <a:lnTo>
                    <a:pt x="12700" y="3333242"/>
                  </a:lnTo>
                  <a:lnTo>
                    <a:pt x="6350" y="3333242"/>
                  </a:lnTo>
                  <a:lnTo>
                    <a:pt x="12700" y="3333242"/>
                  </a:lnTo>
                  <a:cubicBezTo>
                    <a:pt x="12700" y="3399663"/>
                    <a:pt x="66675" y="3453638"/>
                    <a:pt x="133477" y="3453638"/>
                  </a:cubicBezTo>
                  <a:lnTo>
                    <a:pt x="10713339" y="3453638"/>
                  </a:lnTo>
                  <a:cubicBezTo>
                    <a:pt x="10780014" y="3453638"/>
                    <a:pt x="10834116" y="3399663"/>
                    <a:pt x="10834116" y="3333242"/>
                  </a:cubicBezTo>
                  <a:lnTo>
                    <a:pt x="10834116" y="133096"/>
                  </a:lnTo>
                  <a:cubicBezTo>
                    <a:pt x="10834116" y="66675"/>
                    <a:pt x="10780141" y="12700"/>
                    <a:pt x="10713339" y="12700"/>
                  </a:cubicBezTo>
                  <a:lnTo>
                    <a:pt x="133477" y="12700"/>
                  </a:lnTo>
                  <a:lnTo>
                    <a:pt x="133477" y="6350"/>
                  </a:lnTo>
                  <a:lnTo>
                    <a:pt x="133477" y="12700"/>
                  </a:lnTo>
                  <a:cubicBezTo>
                    <a:pt x="66675" y="12700"/>
                    <a:pt x="12700" y="66675"/>
                    <a:pt x="12700" y="133096"/>
                  </a:cubicBezTo>
                  <a:close/>
                </a:path>
              </a:pathLst>
            </a:custGeom>
            <a:solidFill>
              <a:srgbClr val="D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" name="Google Shape;136;p3"/>
          <p:cNvSpPr/>
          <p:nvPr/>
        </p:nvSpPr>
        <p:spPr>
          <a:xfrm>
            <a:off x="1141065" y="2019151"/>
            <a:ext cx="678942" cy="678942"/>
          </a:xfrm>
          <a:custGeom>
            <a:rect b="b" l="l" r="r" t="t"/>
            <a:pathLst>
              <a:path extrusionOk="0" h="905256" w="905256">
                <a:moveTo>
                  <a:pt x="0" y="452628"/>
                </a:moveTo>
                <a:cubicBezTo>
                  <a:pt x="0" y="202692"/>
                  <a:pt x="202692" y="0"/>
                  <a:pt x="452628" y="0"/>
                </a:cubicBezTo>
                <a:cubicBezTo>
                  <a:pt x="702564" y="0"/>
                  <a:pt x="905256" y="202692"/>
                  <a:pt x="905256" y="452628"/>
                </a:cubicBezTo>
                <a:cubicBezTo>
                  <a:pt x="905256" y="702564"/>
                  <a:pt x="702564" y="905256"/>
                  <a:pt x="452628" y="905256"/>
                </a:cubicBezTo>
                <a:cubicBezTo>
                  <a:pt x="202692" y="905256"/>
                  <a:pt x="0" y="702564"/>
                  <a:pt x="0" y="452628"/>
                </a:cubicBezTo>
                <a:close/>
              </a:path>
            </a:pathLst>
          </a:custGeom>
          <a:solidFill>
            <a:srgbClr val="D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preencoded.png" id="137" name="Google Shape;137;p3"/>
          <p:cNvSpPr/>
          <p:nvPr/>
        </p:nvSpPr>
        <p:spPr>
          <a:xfrm>
            <a:off x="1327770" y="2205781"/>
            <a:ext cx="305544" cy="305544"/>
          </a:xfrm>
          <a:custGeom>
            <a:rect b="b" l="l" r="r" t="t"/>
            <a:pathLst>
              <a:path extrusionOk="0" h="305544" w="305544">
                <a:moveTo>
                  <a:pt x="0" y="0"/>
                </a:moveTo>
                <a:lnTo>
                  <a:pt x="305544" y="0"/>
                </a:lnTo>
                <a:lnTo>
                  <a:pt x="305544" y="305544"/>
                </a:lnTo>
                <a:lnTo>
                  <a:pt x="0" y="3055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2119" r="-12119" t="0"/>
            </a:stretch>
          </a:blipFill>
          <a:ln>
            <a:noFill/>
          </a:ln>
        </p:spPr>
      </p:sp>
      <p:sp>
        <p:nvSpPr>
          <p:cNvPr id="138" name="Google Shape;138;p3"/>
          <p:cNvSpPr txBox="1"/>
          <p:nvPr/>
        </p:nvSpPr>
        <p:spPr>
          <a:xfrm>
            <a:off x="1131540" y="2905274"/>
            <a:ext cx="4198546" cy="346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7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87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FastF1 API, Ergast API</a:t>
            </a:r>
            <a:endParaRPr/>
          </a:p>
        </p:txBody>
      </p:sp>
      <p:sp>
        <p:nvSpPr>
          <p:cNvPr id="139" name="Google Shape;139;p3"/>
          <p:cNvSpPr txBox="1"/>
          <p:nvPr/>
        </p:nvSpPr>
        <p:spPr>
          <a:xfrm>
            <a:off x="1141065" y="3346996"/>
            <a:ext cx="7654081" cy="7908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Date complete F1: timpi pe tur, poziții, pneuri, evenimente Safety Car și telemetrie.</a:t>
            </a:r>
            <a:endParaRPr/>
          </a:p>
        </p:txBody>
      </p:sp>
      <p:grpSp>
        <p:nvGrpSpPr>
          <p:cNvPr id="140" name="Google Shape;140;p3"/>
          <p:cNvGrpSpPr/>
          <p:nvPr/>
        </p:nvGrpSpPr>
        <p:grpSpPr>
          <a:xfrm>
            <a:off x="9252348" y="1778645"/>
            <a:ext cx="8135112" cy="2599753"/>
            <a:chOff x="0" y="0"/>
            <a:chExt cx="10846816" cy="3466338"/>
          </a:xfrm>
        </p:grpSpPr>
        <p:sp>
          <p:nvSpPr>
            <p:cNvPr id="141" name="Google Shape;141;p3"/>
            <p:cNvSpPr/>
            <p:nvPr/>
          </p:nvSpPr>
          <p:spPr>
            <a:xfrm>
              <a:off x="6350" y="6350"/>
              <a:ext cx="10834116" cy="3453638"/>
            </a:xfrm>
            <a:custGeom>
              <a:rect b="b" l="l" r="r" t="t"/>
              <a:pathLst>
                <a:path extrusionOk="0" h="3453638" w="10834116">
                  <a:moveTo>
                    <a:pt x="0" y="126746"/>
                  </a:moveTo>
                  <a:cubicBezTo>
                    <a:pt x="0" y="56769"/>
                    <a:pt x="56896" y="0"/>
                    <a:pt x="127127" y="0"/>
                  </a:cubicBezTo>
                  <a:lnTo>
                    <a:pt x="10706989" y="0"/>
                  </a:lnTo>
                  <a:cubicBezTo>
                    <a:pt x="10777220" y="0"/>
                    <a:pt x="10834116" y="56769"/>
                    <a:pt x="10834116" y="126746"/>
                  </a:cubicBezTo>
                  <a:lnTo>
                    <a:pt x="10834116" y="3326892"/>
                  </a:lnTo>
                  <a:cubicBezTo>
                    <a:pt x="10834116" y="3396869"/>
                    <a:pt x="10777220" y="3453638"/>
                    <a:pt x="10706989" y="3453638"/>
                  </a:cubicBezTo>
                  <a:lnTo>
                    <a:pt x="127127" y="3453638"/>
                  </a:lnTo>
                  <a:cubicBezTo>
                    <a:pt x="56896" y="3453638"/>
                    <a:pt x="0" y="3396869"/>
                    <a:pt x="0" y="3326892"/>
                  </a:cubicBezTo>
                  <a:close/>
                </a:path>
              </a:pathLst>
            </a:custGeom>
            <a:solidFill>
              <a:srgbClr val="0031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0" y="0"/>
              <a:ext cx="10846816" cy="3466338"/>
            </a:xfrm>
            <a:custGeom>
              <a:rect b="b" l="l" r="r" t="t"/>
              <a:pathLst>
                <a:path extrusionOk="0" h="3466338" w="10846816">
                  <a:moveTo>
                    <a:pt x="0" y="133096"/>
                  </a:moveTo>
                  <a:cubicBezTo>
                    <a:pt x="0" y="59563"/>
                    <a:pt x="59690" y="0"/>
                    <a:pt x="133477" y="0"/>
                  </a:cubicBezTo>
                  <a:lnTo>
                    <a:pt x="10713339" y="0"/>
                  </a:lnTo>
                  <a:lnTo>
                    <a:pt x="10713339" y="6350"/>
                  </a:lnTo>
                  <a:lnTo>
                    <a:pt x="10713339" y="0"/>
                  </a:lnTo>
                  <a:cubicBezTo>
                    <a:pt x="10786999" y="0"/>
                    <a:pt x="10846816" y="59563"/>
                    <a:pt x="10846816" y="133096"/>
                  </a:cubicBezTo>
                  <a:lnTo>
                    <a:pt x="10840466" y="133096"/>
                  </a:lnTo>
                  <a:lnTo>
                    <a:pt x="10846816" y="133096"/>
                  </a:lnTo>
                  <a:lnTo>
                    <a:pt x="10846816" y="3333242"/>
                  </a:lnTo>
                  <a:lnTo>
                    <a:pt x="10840466" y="3333242"/>
                  </a:lnTo>
                  <a:lnTo>
                    <a:pt x="10846816" y="3333242"/>
                  </a:lnTo>
                  <a:cubicBezTo>
                    <a:pt x="10846816" y="3406775"/>
                    <a:pt x="10787126" y="3466338"/>
                    <a:pt x="10713339" y="3466338"/>
                  </a:cubicBezTo>
                  <a:lnTo>
                    <a:pt x="10713339" y="3459988"/>
                  </a:lnTo>
                  <a:lnTo>
                    <a:pt x="10713339" y="3466338"/>
                  </a:lnTo>
                  <a:lnTo>
                    <a:pt x="133477" y="3466338"/>
                  </a:lnTo>
                  <a:lnTo>
                    <a:pt x="133477" y="3459988"/>
                  </a:lnTo>
                  <a:lnTo>
                    <a:pt x="133477" y="3466338"/>
                  </a:lnTo>
                  <a:cubicBezTo>
                    <a:pt x="59690" y="3466338"/>
                    <a:pt x="0" y="3406775"/>
                    <a:pt x="0" y="3333242"/>
                  </a:cubicBezTo>
                  <a:lnTo>
                    <a:pt x="0" y="133096"/>
                  </a:lnTo>
                  <a:lnTo>
                    <a:pt x="6350" y="133096"/>
                  </a:lnTo>
                  <a:lnTo>
                    <a:pt x="0" y="133096"/>
                  </a:lnTo>
                  <a:moveTo>
                    <a:pt x="12700" y="133096"/>
                  </a:moveTo>
                  <a:lnTo>
                    <a:pt x="12700" y="3333242"/>
                  </a:lnTo>
                  <a:lnTo>
                    <a:pt x="6350" y="3333242"/>
                  </a:lnTo>
                  <a:lnTo>
                    <a:pt x="12700" y="3333242"/>
                  </a:lnTo>
                  <a:cubicBezTo>
                    <a:pt x="12700" y="3399663"/>
                    <a:pt x="66675" y="3453638"/>
                    <a:pt x="133477" y="3453638"/>
                  </a:cubicBezTo>
                  <a:lnTo>
                    <a:pt x="10713339" y="3453638"/>
                  </a:lnTo>
                  <a:cubicBezTo>
                    <a:pt x="10780014" y="3453638"/>
                    <a:pt x="10834116" y="3399663"/>
                    <a:pt x="10834116" y="3333242"/>
                  </a:cubicBezTo>
                  <a:lnTo>
                    <a:pt x="10834116" y="133096"/>
                  </a:lnTo>
                  <a:cubicBezTo>
                    <a:pt x="10834116" y="66675"/>
                    <a:pt x="10780141" y="12700"/>
                    <a:pt x="10713339" y="12700"/>
                  </a:cubicBezTo>
                  <a:lnTo>
                    <a:pt x="133477" y="12700"/>
                  </a:lnTo>
                  <a:lnTo>
                    <a:pt x="133477" y="6350"/>
                  </a:lnTo>
                  <a:lnTo>
                    <a:pt x="133477" y="12700"/>
                  </a:lnTo>
                  <a:cubicBezTo>
                    <a:pt x="66675" y="12700"/>
                    <a:pt x="12700" y="66675"/>
                    <a:pt x="12700" y="133096"/>
                  </a:cubicBezTo>
                  <a:close/>
                </a:path>
              </a:pathLst>
            </a:custGeom>
            <a:solidFill>
              <a:srgbClr val="D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3"/>
          <p:cNvSpPr/>
          <p:nvPr/>
        </p:nvSpPr>
        <p:spPr>
          <a:xfrm>
            <a:off x="9492854" y="2019151"/>
            <a:ext cx="678942" cy="678942"/>
          </a:xfrm>
          <a:custGeom>
            <a:rect b="b" l="l" r="r" t="t"/>
            <a:pathLst>
              <a:path extrusionOk="0" h="905256" w="905256">
                <a:moveTo>
                  <a:pt x="0" y="452628"/>
                </a:moveTo>
                <a:cubicBezTo>
                  <a:pt x="0" y="202692"/>
                  <a:pt x="202692" y="0"/>
                  <a:pt x="452628" y="0"/>
                </a:cubicBezTo>
                <a:cubicBezTo>
                  <a:pt x="702564" y="0"/>
                  <a:pt x="905256" y="202692"/>
                  <a:pt x="905256" y="452628"/>
                </a:cubicBezTo>
                <a:cubicBezTo>
                  <a:pt x="905256" y="702564"/>
                  <a:pt x="702564" y="905256"/>
                  <a:pt x="452628" y="905256"/>
                </a:cubicBezTo>
                <a:cubicBezTo>
                  <a:pt x="202692" y="905256"/>
                  <a:pt x="0" y="702564"/>
                  <a:pt x="0" y="452628"/>
                </a:cubicBezTo>
                <a:close/>
              </a:path>
            </a:pathLst>
          </a:custGeom>
          <a:solidFill>
            <a:srgbClr val="D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preencoded.png" id="144" name="Google Shape;144;p3"/>
          <p:cNvSpPr/>
          <p:nvPr/>
        </p:nvSpPr>
        <p:spPr>
          <a:xfrm>
            <a:off x="9679484" y="2205781"/>
            <a:ext cx="305544" cy="305544"/>
          </a:xfrm>
          <a:custGeom>
            <a:rect b="b" l="l" r="r" t="t"/>
            <a:pathLst>
              <a:path extrusionOk="0" h="305544" w="305544">
                <a:moveTo>
                  <a:pt x="0" y="0"/>
                </a:moveTo>
                <a:lnTo>
                  <a:pt x="305543" y="0"/>
                </a:lnTo>
                <a:lnTo>
                  <a:pt x="305543" y="305544"/>
                </a:lnTo>
                <a:lnTo>
                  <a:pt x="0" y="3055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3028" r="-3027" t="0"/>
            </a:stretch>
          </a:blipFill>
          <a:ln>
            <a:noFill/>
          </a:ln>
        </p:spPr>
      </p:sp>
      <p:sp>
        <p:nvSpPr>
          <p:cNvPr id="145" name="Google Shape;145;p3"/>
          <p:cNvSpPr txBox="1"/>
          <p:nvPr/>
        </p:nvSpPr>
        <p:spPr>
          <a:xfrm>
            <a:off x="9492854" y="2905274"/>
            <a:ext cx="2829371" cy="372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7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87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Meteostat API</a:t>
            </a:r>
            <a:endParaRPr/>
          </a:p>
        </p:txBody>
      </p:sp>
      <p:sp>
        <p:nvSpPr>
          <p:cNvPr id="146" name="Google Shape;146;p3"/>
          <p:cNvSpPr txBox="1"/>
          <p:nvPr/>
        </p:nvSpPr>
        <p:spPr>
          <a:xfrm>
            <a:off x="9492854" y="3346996"/>
            <a:ext cx="7654081" cy="7908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Date meteo esențiale: temperatură, vânt și condiții istorice pentru fiecare circuit.</a:t>
            </a:r>
            <a:endParaRPr/>
          </a:p>
        </p:txBody>
      </p:sp>
      <p:sp>
        <p:nvSpPr>
          <p:cNvPr id="147" name="Google Shape;147;p3"/>
          <p:cNvSpPr txBox="1"/>
          <p:nvPr/>
        </p:nvSpPr>
        <p:spPr>
          <a:xfrm>
            <a:off x="905321" y="4561583"/>
            <a:ext cx="16477357" cy="428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Ambele API-uri oferă date standardizate, permițându-ne să ne concentrăm pe analiză și predicție.</a:t>
            </a:r>
            <a:endParaRPr/>
          </a:p>
        </p:txBody>
      </p:sp>
      <p:sp>
        <p:nvSpPr>
          <p:cNvPr descr="preencoded.png" id="148" name="Google Shape;148;p3"/>
          <p:cNvSpPr/>
          <p:nvPr/>
        </p:nvSpPr>
        <p:spPr>
          <a:xfrm>
            <a:off x="905321" y="5245001"/>
            <a:ext cx="8238649" cy="905351"/>
          </a:xfrm>
          <a:custGeom>
            <a:rect b="b" l="l" r="r" t="t"/>
            <a:pathLst>
              <a:path extrusionOk="0" h="1207135" w="10984865">
                <a:moveTo>
                  <a:pt x="0" y="0"/>
                </a:moveTo>
                <a:lnTo>
                  <a:pt x="10984865" y="0"/>
                </a:lnTo>
                <a:lnTo>
                  <a:pt x="10984865" y="1207135"/>
                </a:lnTo>
                <a:lnTo>
                  <a:pt x="0" y="12071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2" l="-26" r="-25" t="0"/>
            </a:stretch>
          </a:blipFill>
          <a:ln>
            <a:noFill/>
          </a:ln>
        </p:spPr>
      </p:sp>
      <p:sp>
        <p:nvSpPr>
          <p:cNvPr id="149" name="Google Shape;149;p3"/>
          <p:cNvSpPr txBox="1"/>
          <p:nvPr/>
        </p:nvSpPr>
        <p:spPr>
          <a:xfrm>
            <a:off x="1131540" y="6357491"/>
            <a:ext cx="3662201" cy="346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7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87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FastF1 API, Ergast API</a:t>
            </a:r>
            <a:endParaRPr/>
          </a:p>
        </p:txBody>
      </p:sp>
      <p:sp>
        <p:nvSpPr>
          <p:cNvPr id="150" name="Google Shape;150;p3"/>
          <p:cNvSpPr txBox="1"/>
          <p:nvPr/>
        </p:nvSpPr>
        <p:spPr>
          <a:xfrm>
            <a:off x="1141065" y="6799212"/>
            <a:ext cx="7786241" cy="428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Telemetrie &amp; evenimente</a:t>
            </a:r>
            <a:endParaRPr/>
          </a:p>
        </p:txBody>
      </p:sp>
      <p:sp>
        <p:nvSpPr>
          <p:cNvPr descr="preencoded.png" id="151" name="Google Shape;151;p3"/>
          <p:cNvSpPr/>
          <p:nvPr/>
        </p:nvSpPr>
        <p:spPr>
          <a:xfrm>
            <a:off x="9144000" y="5245001"/>
            <a:ext cx="8238649" cy="905351"/>
          </a:xfrm>
          <a:custGeom>
            <a:rect b="b" l="l" r="r" t="t"/>
            <a:pathLst>
              <a:path extrusionOk="0" h="1207135" w="10984865">
                <a:moveTo>
                  <a:pt x="0" y="0"/>
                </a:moveTo>
                <a:lnTo>
                  <a:pt x="10984865" y="0"/>
                </a:lnTo>
                <a:lnTo>
                  <a:pt x="10984865" y="1207135"/>
                </a:lnTo>
                <a:lnTo>
                  <a:pt x="0" y="12071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2" l="-26" r="-25" t="0"/>
            </a:stretch>
          </a:blipFill>
          <a:ln>
            <a:noFill/>
          </a:ln>
        </p:spPr>
      </p:sp>
      <p:sp>
        <p:nvSpPr>
          <p:cNvPr id="152" name="Google Shape;152;p3"/>
          <p:cNvSpPr txBox="1"/>
          <p:nvPr/>
        </p:nvSpPr>
        <p:spPr>
          <a:xfrm>
            <a:off x="9370219" y="6357491"/>
            <a:ext cx="2829371" cy="372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7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87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Meteostat</a:t>
            </a:r>
            <a:endParaRPr/>
          </a:p>
        </p:txBody>
      </p:sp>
      <p:sp>
        <p:nvSpPr>
          <p:cNvPr id="153" name="Google Shape;153;p3"/>
          <p:cNvSpPr txBox="1"/>
          <p:nvPr/>
        </p:nvSpPr>
        <p:spPr>
          <a:xfrm>
            <a:off x="9370219" y="6799212"/>
            <a:ext cx="7786241" cy="428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Context meteo</a:t>
            </a:r>
            <a:endParaRPr/>
          </a:p>
        </p:txBody>
      </p:sp>
      <p:sp>
        <p:nvSpPr>
          <p:cNvPr descr="preencoded.png" id="154" name="Google Shape;154;p3"/>
          <p:cNvSpPr/>
          <p:nvPr/>
        </p:nvSpPr>
        <p:spPr>
          <a:xfrm>
            <a:off x="905321" y="7454205"/>
            <a:ext cx="8238649" cy="905351"/>
          </a:xfrm>
          <a:custGeom>
            <a:rect b="b" l="l" r="r" t="t"/>
            <a:pathLst>
              <a:path extrusionOk="0" h="1207135" w="10984865">
                <a:moveTo>
                  <a:pt x="0" y="0"/>
                </a:moveTo>
                <a:lnTo>
                  <a:pt x="10984865" y="0"/>
                </a:lnTo>
                <a:lnTo>
                  <a:pt x="10984865" y="1207135"/>
                </a:lnTo>
                <a:lnTo>
                  <a:pt x="0" y="12071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2" l="-26" r="-25" t="0"/>
            </a:stretch>
          </a:blipFill>
          <a:ln>
            <a:noFill/>
          </a:ln>
        </p:spPr>
      </p:sp>
      <p:sp>
        <p:nvSpPr>
          <p:cNvPr id="155" name="Google Shape;155;p3"/>
          <p:cNvSpPr txBox="1"/>
          <p:nvPr/>
        </p:nvSpPr>
        <p:spPr>
          <a:xfrm>
            <a:off x="1131540" y="8566696"/>
            <a:ext cx="2829371" cy="372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7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87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Feature Engineering</a:t>
            </a:r>
            <a:endParaRPr/>
          </a:p>
        </p:txBody>
      </p:sp>
      <p:sp>
        <p:nvSpPr>
          <p:cNvPr id="156" name="Google Shape;156;p3"/>
          <p:cNvSpPr txBox="1"/>
          <p:nvPr/>
        </p:nvSpPr>
        <p:spPr>
          <a:xfrm>
            <a:off x="1131540" y="9008417"/>
            <a:ext cx="7786241" cy="428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Procesare avansată</a:t>
            </a:r>
            <a:endParaRPr/>
          </a:p>
        </p:txBody>
      </p:sp>
      <p:sp>
        <p:nvSpPr>
          <p:cNvPr descr="preencoded.png" id="157" name="Google Shape;157;p3"/>
          <p:cNvSpPr/>
          <p:nvPr/>
        </p:nvSpPr>
        <p:spPr>
          <a:xfrm>
            <a:off x="9144000" y="7454205"/>
            <a:ext cx="8238649" cy="905351"/>
          </a:xfrm>
          <a:custGeom>
            <a:rect b="b" l="l" r="r" t="t"/>
            <a:pathLst>
              <a:path extrusionOk="0" h="1207135" w="10984865">
                <a:moveTo>
                  <a:pt x="0" y="0"/>
                </a:moveTo>
                <a:lnTo>
                  <a:pt x="10984865" y="0"/>
                </a:lnTo>
                <a:lnTo>
                  <a:pt x="10984865" y="1207135"/>
                </a:lnTo>
                <a:lnTo>
                  <a:pt x="0" y="12071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2" l="-26" r="-25" t="0"/>
            </a:stretch>
          </a:blipFill>
          <a:ln>
            <a:noFill/>
          </a:ln>
        </p:spPr>
      </p:sp>
      <p:sp>
        <p:nvSpPr>
          <p:cNvPr id="158" name="Google Shape;158;p3"/>
          <p:cNvSpPr txBox="1"/>
          <p:nvPr/>
        </p:nvSpPr>
        <p:spPr>
          <a:xfrm>
            <a:off x="9370219" y="8566696"/>
            <a:ext cx="2829371" cy="372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7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87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Final Dataset</a:t>
            </a:r>
            <a:endParaRPr/>
          </a:p>
        </p:txBody>
      </p:sp>
      <p:sp>
        <p:nvSpPr>
          <p:cNvPr id="159" name="Google Shape;159;p3"/>
          <p:cNvSpPr txBox="1"/>
          <p:nvPr/>
        </p:nvSpPr>
        <p:spPr>
          <a:xfrm>
            <a:off x="9370219" y="9008417"/>
            <a:ext cx="7786241" cy="428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6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5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Gata pentru ML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168" name="Google Shape;168;p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9" name="Google Shape;169;p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09151A">
              <a:alpha val="89803"/>
            </a:srgbClr>
          </a:solidFill>
          <a:ln>
            <a:noFill/>
          </a:ln>
        </p:spPr>
      </p:sp>
      <p:grpSp>
        <p:nvGrpSpPr>
          <p:cNvPr id="170" name="Google Shape;170;p4"/>
          <p:cNvGrpSpPr/>
          <p:nvPr/>
        </p:nvGrpSpPr>
        <p:grpSpPr>
          <a:xfrm>
            <a:off x="536376" y="1437085"/>
            <a:ext cx="17205674" cy="843439"/>
            <a:chOff x="0" y="0"/>
            <a:chExt cx="22940899" cy="1124585"/>
          </a:xfrm>
        </p:grpSpPr>
        <p:sp>
          <p:nvSpPr>
            <p:cNvPr id="171" name="Google Shape;171;p4"/>
            <p:cNvSpPr/>
            <p:nvPr/>
          </p:nvSpPr>
          <p:spPr>
            <a:xfrm>
              <a:off x="12693" y="12700"/>
              <a:ext cx="22915514" cy="1099185"/>
            </a:xfrm>
            <a:custGeom>
              <a:rect b="b" l="l" r="r" t="t"/>
              <a:pathLst>
                <a:path extrusionOk="0" h="1099185" w="22915514">
                  <a:moveTo>
                    <a:pt x="0" y="76454"/>
                  </a:moveTo>
                  <a:cubicBezTo>
                    <a:pt x="0" y="34163"/>
                    <a:pt x="34906" y="0"/>
                    <a:pt x="78062" y="0"/>
                  </a:cubicBezTo>
                  <a:lnTo>
                    <a:pt x="22837450" y="0"/>
                  </a:lnTo>
                  <a:cubicBezTo>
                    <a:pt x="22880607" y="0"/>
                    <a:pt x="22915514" y="34163"/>
                    <a:pt x="22915514" y="76454"/>
                  </a:cubicBezTo>
                  <a:lnTo>
                    <a:pt x="22915514" y="1022731"/>
                  </a:lnTo>
                  <a:cubicBezTo>
                    <a:pt x="22915514" y="1064895"/>
                    <a:pt x="22880607" y="1099185"/>
                    <a:pt x="22837450" y="1099185"/>
                  </a:cubicBezTo>
                  <a:lnTo>
                    <a:pt x="78062" y="1099185"/>
                  </a:lnTo>
                  <a:cubicBezTo>
                    <a:pt x="34906" y="1099185"/>
                    <a:pt x="0" y="1064895"/>
                    <a:pt x="0" y="1022731"/>
                  </a:cubicBezTo>
                  <a:close/>
                </a:path>
              </a:pathLst>
            </a:custGeom>
            <a:solidFill>
              <a:srgbClr val="09151A">
                <a:alpha val="8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0" y="0"/>
              <a:ext cx="22940899" cy="1124585"/>
            </a:xfrm>
            <a:custGeom>
              <a:rect b="b" l="l" r="r" t="t"/>
              <a:pathLst>
                <a:path extrusionOk="0" h="1124585" w="22940899">
                  <a:moveTo>
                    <a:pt x="0" y="89154"/>
                  </a:moveTo>
                  <a:cubicBezTo>
                    <a:pt x="0" y="39624"/>
                    <a:pt x="40871" y="0"/>
                    <a:pt x="90755" y="0"/>
                  </a:cubicBezTo>
                  <a:lnTo>
                    <a:pt x="22850143" y="0"/>
                  </a:lnTo>
                  <a:lnTo>
                    <a:pt x="22850143" y="12700"/>
                  </a:lnTo>
                  <a:lnTo>
                    <a:pt x="22850143" y="0"/>
                  </a:lnTo>
                  <a:cubicBezTo>
                    <a:pt x="22900029" y="0"/>
                    <a:pt x="22940899" y="39624"/>
                    <a:pt x="22940899" y="89154"/>
                  </a:cubicBezTo>
                  <a:lnTo>
                    <a:pt x="22928207" y="89154"/>
                  </a:lnTo>
                  <a:lnTo>
                    <a:pt x="22940899" y="89154"/>
                  </a:lnTo>
                  <a:lnTo>
                    <a:pt x="22940899" y="1035431"/>
                  </a:lnTo>
                  <a:lnTo>
                    <a:pt x="22928207" y="1035431"/>
                  </a:lnTo>
                  <a:lnTo>
                    <a:pt x="22940899" y="1035431"/>
                  </a:lnTo>
                  <a:cubicBezTo>
                    <a:pt x="22940899" y="1084961"/>
                    <a:pt x="22900029" y="1124585"/>
                    <a:pt x="22850143" y="1124585"/>
                  </a:cubicBezTo>
                  <a:lnTo>
                    <a:pt x="22850143" y="1111885"/>
                  </a:lnTo>
                  <a:lnTo>
                    <a:pt x="22850143" y="1124585"/>
                  </a:lnTo>
                  <a:lnTo>
                    <a:pt x="90755" y="1124585"/>
                  </a:lnTo>
                  <a:lnTo>
                    <a:pt x="90755" y="1111885"/>
                  </a:lnTo>
                  <a:lnTo>
                    <a:pt x="90755" y="1124585"/>
                  </a:lnTo>
                  <a:cubicBezTo>
                    <a:pt x="40871" y="1124585"/>
                    <a:pt x="0" y="1084834"/>
                    <a:pt x="0" y="1035431"/>
                  </a:cubicBezTo>
                  <a:lnTo>
                    <a:pt x="0" y="89154"/>
                  </a:lnTo>
                  <a:lnTo>
                    <a:pt x="12693" y="89154"/>
                  </a:lnTo>
                  <a:lnTo>
                    <a:pt x="0" y="89154"/>
                  </a:lnTo>
                  <a:moveTo>
                    <a:pt x="25386" y="89154"/>
                  </a:moveTo>
                  <a:lnTo>
                    <a:pt x="25386" y="1035431"/>
                  </a:lnTo>
                  <a:lnTo>
                    <a:pt x="12693" y="1035431"/>
                  </a:lnTo>
                  <a:lnTo>
                    <a:pt x="25386" y="1035431"/>
                  </a:lnTo>
                  <a:cubicBezTo>
                    <a:pt x="25386" y="1070356"/>
                    <a:pt x="54453" y="1099185"/>
                    <a:pt x="90755" y="1099185"/>
                  </a:cubicBezTo>
                  <a:lnTo>
                    <a:pt x="22850143" y="1099185"/>
                  </a:lnTo>
                  <a:cubicBezTo>
                    <a:pt x="22886572" y="1099185"/>
                    <a:pt x="22915513" y="1070356"/>
                    <a:pt x="22915513" y="1035431"/>
                  </a:cubicBezTo>
                  <a:lnTo>
                    <a:pt x="22915513" y="89154"/>
                  </a:lnTo>
                  <a:cubicBezTo>
                    <a:pt x="22915513" y="54229"/>
                    <a:pt x="22886446" y="25400"/>
                    <a:pt x="22850143" y="25400"/>
                  </a:cubicBezTo>
                  <a:lnTo>
                    <a:pt x="90755" y="25400"/>
                  </a:lnTo>
                  <a:lnTo>
                    <a:pt x="90755" y="12700"/>
                  </a:lnTo>
                  <a:lnTo>
                    <a:pt x="90755" y="25400"/>
                  </a:lnTo>
                  <a:cubicBezTo>
                    <a:pt x="54453" y="25400"/>
                    <a:pt x="25386" y="54229"/>
                    <a:pt x="25386" y="89154"/>
                  </a:cubicBezTo>
                  <a:close/>
                </a:path>
              </a:pathLst>
            </a:custGeom>
            <a:solidFill>
              <a:srgbClr val="194A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4"/>
          <p:cNvSpPr/>
          <p:nvPr/>
        </p:nvSpPr>
        <p:spPr>
          <a:xfrm>
            <a:off x="564951" y="1465660"/>
            <a:ext cx="545878" cy="786289"/>
          </a:xfrm>
          <a:custGeom>
            <a:rect b="b" l="l" r="r" t="t"/>
            <a:pathLst>
              <a:path extrusionOk="0" h="1048385" w="727837">
                <a:moveTo>
                  <a:pt x="0" y="45974"/>
                </a:moveTo>
                <a:cubicBezTo>
                  <a:pt x="0" y="20574"/>
                  <a:pt x="20574" y="0"/>
                  <a:pt x="45974" y="0"/>
                </a:cubicBezTo>
                <a:lnTo>
                  <a:pt x="681863" y="0"/>
                </a:lnTo>
                <a:cubicBezTo>
                  <a:pt x="707263" y="0"/>
                  <a:pt x="727837" y="20574"/>
                  <a:pt x="727837" y="45974"/>
                </a:cubicBezTo>
                <a:lnTo>
                  <a:pt x="727837" y="1002411"/>
                </a:lnTo>
                <a:cubicBezTo>
                  <a:pt x="727837" y="1027811"/>
                  <a:pt x="707263" y="1048385"/>
                  <a:pt x="681863" y="1048385"/>
                </a:cubicBezTo>
                <a:lnTo>
                  <a:pt x="45974" y="1048385"/>
                </a:lnTo>
                <a:cubicBezTo>
                  <a:pt x="20574" y="1048385"/>
                  <a:pt x="0" y="1027811"/>
                  <a:pt x="0" y="1002411"/>
                </a:cubicBezTo>
                <a:close/>
              </a:path>
            </a:pathLst>
          </a:custGeom>
          <a:solidFill>
            <a:srgbClr val="0031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" name="Google Shape;174;p4"/>
          <p:cNvGrpSpPr/>
          <p:nvPr/>
        </p:nvGrpSpPr>
        <p:grpSpPr>
          <a:xfrm>
            <a:off x="536376" y="2397919"/>
            <a:ext cx="17205675" cy="843439"/>
            <a:chOff x="0" y="0"/>
            <a:chExt cx="22940899" cy="1124585"/>
          </a:xfrm>
        </p:grpSpPr>
        <p:sp>
          <p:nvSpPr>
            <p:cNvPr id="175" name="Google Shape;175;p4"/>
            <p:cNvSpPr/>
            <p:nvPr/>
          </p:nvSpPr>
          <p:spPr>
            <a:xfrm>
              <a:off x="12693" y="12700"/>
              <a:ext cx="22915514" cy="1099185"/>
            </a:xfrm>
            <a:custGeom>
              <a:rect b="b" l="l" r="r" t="t"/>
              <a:pathLst>
                <a:path extrusionOk="0" h="1099185" w="22915514">
                  <a:moveTo>
                    <a:pt x="0" y="76454"/>
                  </a:moveTo>
                  <a:cubicBezTo>
                    <a:pt x="0" y="34163"/>
                    <a:pt x="34906" y="0"/>
                    <a:pt x="78062" y="0"/>
                  </a:cubicBezTo>
                  <a:lnTo>
                    <a:pt x="22837450" y="0"/>
                  </a:lnTo>
                  <a:cubicBezTo>
                    <a:pt x="22880607" y="0"/>
                    <a:pt x="22915514" y="34163"/>
                    <a:pt x="22915514" y="76454"/>
                  </a:cubicBezTo>
                  <a:lnTo>
                    <a:pt x="22915514" y="1022731"/>
                  </a:lnTo>
                  <a:cubicBezTo>
                    <a:pt x="22915514" y="1064895"/>
                    <a:pt x="22880607" y="1099185"/>
                    <a:pt x="22837450" y="1099185"/>
                  </a:cubicBezTo>
                  <a:lnTo>
                    <a:pt x="78062" y="1099185"/>
                  </a:lnTo>
                  <a:cubicBezTo>
                    <a:pt x="34906" y="1099185"/>
                    <a:pt x="0" y="1064895"/>
                    <a:pt x="0" y="1022731"/>
                  </a:cubicBezTo>
                  <a:close/>
                </a:path>
              </a:pathLst>
            </a:custGeom>
            <a:solidFill>
              <a:srgbClr val="09151A">
                <a:alpha val="8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0" y="0"/>
              <a:ext cx="22940899" cy="1124585"/>
            </a:xfrm>
            <a:custGeom>
              <a:rect b="b" l="l" r="r" t="t"/>
              <a:pathLst>
                <a:path extrusionOk="0" h="1124585" w="22940899">
                  <a:moveTo>
                    <a:pt x="0" y="89154"/>
                  </a:moveTo>
                  <a:cubicBezTo>
                    <a:pt x="0" y="39624"/>
                    <a:pt x="40871" y="0"/>
                    <a:pt x="90755" y="0"/>
                  </a:cubicBezTo>
                  <a:lnTo>
                    <a:pt x="22850143" y="0"/>
                  </a:lnTo>
                  <a:lnTo>
                    <a:pt x="22850143" y="12700"/>
                  </a:lnTo>
                  <a:lnTo>
                    <a:pt x="22850143" y="0"/>
                  </a:lnTo>
                  <a:cubicBezTo>
                    <a:pt x="22900029" y="0"/>
                    <a:pt x="22940899" y="39624"/>
                    <a:pt x="22940899" y="89154"/>
                  </a:cubicBezTo>
                  <a:lnTo>
                    <a:pt x="22928207" y="89154"/>
                  </a:lnTo>
                  <a:lnTo>
                    <a:pt x="22940899" y="89154"/>
                  </a:lnTo>
                  <a:lnTo>
                    <a:pt x="22940899" y="1035431"/>
                  </a:lnTo>
                  <a:lnTo>
                    <a:pt x="22928207" y="1035431"/>
                  </a:lnTo>
                  <a:lnTo>
                    <a:pt x="22940899" y="1035431"/>
                  </a:lnTo>
                  <a:cubicBezTo>
                    <a:pt x="22940899" y="1084961"/>
                    <a:pt x="22900029" y="1124585"/>
                    <a:pt x="22850143" y="1124585"/>
                  </a:cubicBezTo>
                  <a:lnTo>
                    <a:pt x="22850143" y="1111885"/>
                  </a:lnTo>
                  <a:lnTo>
                    <a:pt x="22850143" y="1124585"/>
                  </a:lnTo>
                  <a:lnTo>
                    <a:pt x="90755" y="1124585"/>
                  </a:lnTo>
                  <a:lnTo>
                    <a:pt x="90755" y="1111885"/>
                  </a:lnTo>
                  <a:lnTo>
                    <a:pt x="90755" y="1124585"/>
                  </a:lnTo>
                  <a:cubicBezTo>
                    <a:pt x="40871" y="1124585"/>
                    <a:pt x="0" y="1084834"/>
                    <a:pt x="0" y="1035431"/>
                  </a:cubicBezTo>
                  <a:lnTo>
                    <a:pt x="0" y="89154"/>
                  </a:lnTo>
                  <a:lnTo>
                    <a:pt x="12693" y="89154"/>
                  </a:lnTo>
                  <a:lnTo>
                    <a:pt x="0" y="89154"/>
                  </a:lnTo>
                  <a:moveTo>
                    <a:pt x="25386" y="89154"/>
                  </a:moveTo>
                  <a:lnTo>
                    <a:pt x="25386" y="1035431"/>
                  </a:lnTo>
                  <a:lnTo>
                    <a:pt x="12693" y="1035431"/>
                  </a:lnTo>
                  <a:lnTo>
                    <a:pt x="25386" y="1035431"/>
                  </a:lnTo>
                  <a:cubicBezTo>
                    <a:pt x="25386" y="1070356"/>
                    <a:pt x="54453" y="1099185"/>
                    <a:pt x="90755" y="1099185"/>
                  </a:cubicBezTo>
                  <a:lnTo>
                    <a:pt x="22850143" y="1099185"/>
                  </a:lnTo>
                  <a:cubicBezTo>
                    <a:pt x="22886572" y="1099185"/>
                    <a:pt x="22915513" y="1070356"/>
                    <a:pt x="22915513" y="1035431"/>
                  </a:cubicBezTo>
                  <a:lnTo>
                    <a:pt x="22915513" y="89154"/>
                  </a:lnTo>
                  <a:cubicBezTo>
                    <a:pt x="22915513" y="54229"/>
                    <a:pt x="22886446" y="25400"/>
                    <a:pt x="22850143" y="25400"/>
                  </a:cubicBezTo>
                  <a:lnTo>
                    <a:pt x="90755" y="25400"/>
                  </a:lnTo>
                  <a:lnTo>
                    <a:pt x="90755" y="12700"/>
                  </a:lnTo>
                  <a:lnTo>
                    <a:pt x="90755" y="25400"/>
                  </a:lnTo>
                  <a:cubicBezTo>
                    <a:pt x="54453" y="25400"/>
                    <a:pt x="25386" y="54229"/>
                    <a:pt x="25386" y="89154"/>
                  </a:cubicBezTo>
                  <a:close/>
                </a:path>
              </a:pathLst>
            </a:custGeom>
            <a:solidFill>
              <a:srgbClr val="194A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4"/>
          <p:cNvSpPr/>
          <p:nvPr/>
        </p:nvSpPr>
        <p:spPr>
          <a:xfrm>
            <a:off x="564951" y="2426494"/>
            <a:ext cx="545878" cy="786289"/>
          </a:xfrm>
          <a:custGeom>
            <a:rect b="b" l="l" r="r" t="t"/>
            <a:pathLst>
              <a:path extrusionOk="0" h="1048385" w="727837">
                <a:moveTo>
                  <a:pt x="0" y="45974"/>
                </a:moveTo>
                <a:cubicBezTo>
                  <a:pt x="0" y="20574"/>
                  <a:pt x="20574" y="0"/>
                  <a:pt x="45974" y="0"/>
                </a:cubicBezTo>
                <a:lnTo>
                  <a:pt x="681863" y="0"/>
                </a:lnTo>
                <a:cubicBezTo>
                  <a:pt x="707263" y="0"/>
                  <a:pt x="727837" y="20574"/>
                  <a:pt x="727837" y="45974"/>
                </a:cubicBezTo>
                <a:lnTo>
                  <a:pt x="727837" y="1002411"/>
                </a:lnTo>
                <a:cubicBezTo>
                  <a:pt x="727837" y="1027811"/>
                  <a:pt x="707263" y="1048385"/>
                  <a:pt x="681863" y="1048385"/>
                </a:cubicBezTo>
                <a:lnTo>
                  <a:pt x="45974" y="1048385"/>
                </a:lnTo>
                <a:cubicBezTo>
                  <a:pt x="20574" y="1048385"/>
                  <a:pt x="0" y="1027811"/>
                  <a:pt x="0" y="1002411"/>
                </a:cubicBezTo>
                <a:close/>
              </a:path>
            </a:pathLst>
          </a:custGeom>
          <a:solidFill>
            <a:srgbClr val="0031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" name="Google Shape;178;p4"/>
          <p:cNvGrpSpPr/>
          <p:nvPr/>
        </p:nvGrpSpPr>
        <p:grpSpPr>
          <a:xfrm>
            <a:off x="536376" y="3358754"/>
            <a:ext cx="17205675" cy="843439"/>
            <a:chOff x="0" y="0"/>
            <a:chExt cx="22940899" cy="1124585"/>
          </a:xfrm>
        </p:grpSpPr>
        <p:sp>
          <p:nvSpPr>
            <p:cNvPr id="179" name="Google Shape;179;p4"/>
            <p:cNvSpPr/>
            <p:nvPr/>
          </p:nvSpPr>
          <p:spPr>
            <a:xfrm>
              <a:off x="12693" y="12700"/>
              <a:ext cx="22915514" cy="1099185"/>
            </a:xfrm>
            <a:custGeom>
              <a:rect b="b" l="l" r="r" t="t"/>
              <a:pathLst>
                <a:path extrusionOk="0" h="1099185" w="22915514">
                  <a:moveTo>
                    <a:pt x="0" y="76454"/>
                  </a:moveTo>
                  <a:cubicBezTo>
                    <a:pt x="0" y="34163"/>
                    <a:pt x="34906" y="0"/>
                    <a:pt x="78062" y="0"/>
                  </a:cubicBezTo>
                  <a:lnTo>
                    <a:pt x="22837450" y="0"/>
                  </a:lnTo>
                  <a:cubicBezTo>
                    <a:pt x="22880607" y="0"/>
                    <a:pt x="22915514" y="34163"/>
                    <a:pt x="22915514" y="76454"/>
                  </a:cubicBezTo>
                  <a:lnTo>
                    <a:pt x="22915514" y="1022731"/>
                  </a:lnTo>
                  <a:cubicBezTo>
                    <a:pt x="22915514" y="1064895"/>
                    <a:pt x="22880607" y="1099185"/>
                    <a:pt x="22837450" y="1099185"/>
                  </a:cubicBezTo>
                  <a:lnTo>
                    <a:pt x="78062" y="1099185"/>
                  </a:lnTo>
                  <a:cubicBezTo>
                    <a:pt x="34906" y="1099185"/>
                    <a:pt x="0" y="1064895"/>
                    <a:pt x="0" y="1022731"/>
                  </a:cubicBezTo>
                  <a:close/>
                </a:path>
              </a:pathLst>
            </a:custGeom>
            <a:solidFill>
              <a:srgbClr val="09151A">
                <a:alpha val="8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0" y="0"/>
              <a:ext cx="22940899" cy="1124585"/>
            </a:xfrm>
            <a:custGeom>
              <a:rect b="b" l="l" r="r" t="t"/>
              <a:pathLst>
                <a:path extrusionOk="0" h="1124585" w="22940899">
                  <a:moveTo>
                    <a:pt x="0" y="89154"/>
                  </a:moveTo>
                  <a:cubicBezTo>
                    <a:pt x="0" y="39624"/>
                    <a:pt x="40871" y="0"/>
                    <a:pt x="90755" y="0"/>
                  </a:cubicBezTo>
                  <a:lnTo>
                    <a:pt x="22850143" y="0"/>
                  </a:lnTo>
                  <a:lnTo>
                    <a:pt x="22850143" y="12700"/>
                  </a:lnTo>
                  <a:lnTo>
                    <a:pt x="22850143" y="0"/>
                  </a:lnTo>
                  <a:cubicBezTo>
                    <a:pt x="22900029" y="0"/>
                    <a:pt x="22940899" y="39624"/>
                    <a:pt x="22940899" y="89154"/>
                  </a:cubicBezTo>
                  <a:lnTo>
                    <a:pt x="22928207" y="89154"/>
                  </a:lnTo>
                  <a:lnTo>
                    <a:pt x="22940899" y="89154"/>
                  </a:lnTo>
                  <a:lnTo>
                    <a:pt x="22940899" y="1035431"/>
                  </a:lnTo>
                  <a:lnTo>
                    <a:pt x="22928207" y="1035431"/>
                  </a:lnTo>
                  <a:lnTo>
                    <a:pt x="22940899" y="1035431"/>
                  </a:lnTo>
                  <a:cubicBezTo>
                    <a:pt x="22940899" y="1084961"/>
                    <a:pt x="22900029" y="1124585"/>
                    <a:pt x="22850143" y="1124585"/>
                  </a:cubicBezTo>
                  <a:lnTo>
                    <a:pt x="22850143" y="1111885"/>
                  </a:lnTo>
                  <a:lnTo>
                    <a:pt x="22850143" y="1124585"/>
                  </a:lnTo>
                  <a:lnTo>
                    <a:pt x="90755" y="1124585"/>
                  </a:lnTo>
                  <a:lnTo>
                    <a:pt x="90755" y="1111885"/>
                  </a:lnTo>
                  <a:lnTo>
                    <a:pt x="90755" y="1124585"/>
                  </a:lnTo>
                  <a:cubicBezTo>
                    <a:pt x="40871" y="1124585"/>
                    <a:pt x="0" y="1084834"/>
                    <a:pt x="0" y="1035431"/>
                  </a:cubicBezTo>
                  <a:lnTo>
                    <a:pt x="0" y="89154"/>
                  </a:lnTo>
                  <a:lnTo>
                    <a:pt x="12693" y="89154"/>
                  </a:lnTo>
                  <a:lnTo>
                    <a:pt x="0" y="89154"/>
                  </a:lnTo>
                  <a:moveTo>
                    <a:pt x="25386" y="89154"/>
                  </a:moveTo>
                  <a:lnTo>
                    <a:pt x="25386" y="1035431"/>
                  </a:lnTo>
                  <a:lnTo>
                    <a:pt x="12693" y="1035431"/>
                  </a:lnTo>
                  <a:lnTo>
                    <a:pt x="25386" y="1035431"/>
                  </a:lnTo>
                  <a:cubicBezTo>
                    <a:pt x="25386" y="1070356"/>
                    <a:pt x="54453" y="1099185"/>
                    <a:pt x="90755" y="1099185"/>
                  </a:cubicBezTo>
                  <a:lnTo>
                    <a:pt x="22850143" y="1099185"/>
                  </a:lnTo>
                  <a:cubicBezTo>
                    <a:pt x="22886572" y="1099185"/>
                    <a:pt x="22915513" y="1070356"/>
                    <a:pt x="22915513" y="1035431"/>
                  </a:cubicBezTo>
                  <a:lnTo>
                    <a:pt x="22915513" y="89154"/>
                  </a:lnTo>
                  <a:cubicBezTo>
                    <a:pt x="22915513" y="54229"/>
                    <a:pt x="22886446" y="25400"/>
                    <a:pt x="22850143" y="25400"/>
                  </a:cubicBezTo>
                  <a:lnTo>
                    <a:pt x="90755" y="25400"/>
                  </a:lnTo>
                  <a:lnTo>
                    <a:pt x="90755" y="12700"/>
                  </a:lnTo>
                  <a:lnTo>
                    <a:pt x="90755" y="25400"/>
                  </a:lnTo>
                  <a:cubicBezTo>
                    <a:pt x="54453" y="25400"/>
                    <a:pt x="25386" y="54229"/>
                    <a:pt x="25386" y="89154"/>
                  </a:cubicBezTo>
                  <a:close/>
                </a:path>
              </a:pathLst>
            </a:custGeom>
            <a:solidFill>
              <a:srgbClr val="194A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" name="Google Shape;181;p4"/>
          <p:cNvSpPr/>
          <p:nvPr/>
        </p:nvSpPr>
        <p:spPr>
          <a:xfrm>
            <a:off x="564951" y="3387329"/>
            <a:ext cx="545878" cy="786289"/>
          </a:xfrm>
          <a:custGeom>
            <a:rect b="b" l="l" r="r" t="t"/>
            <a:pathLst>
              <a:path extrusionOk="0" h="1048385" w="727837">
                <a:moveTo>
                  <a:pt x="0" y="45974"/>
                </a:moveTo>
                <a:cubicBezTo>
                  <a:pt x="0" y="20574"/>
                  <a:pt x="20574" y="0"/>
                  <a:pt x="45974" y="0"/>
                </a:cubicBezTo>
                <a:lnTo>
                  <a:pt x="681863" y="0"/>
                </a:lnTo>
                <a:cubicBezTo>
                  <a:pt x="707263" y="0"/>
                  <a:pt x="727837" y="20574"/>
                  <a:pt x="727837" y="45974"/>
                </a:cubicBezTo>
                <a:lnTo>
                  <a:pt x="727837" y="1002411"/>
                </a:lnTo>
                <a:cubicBezTo>
                  <a:pt x="727837" y="1027811"/>
                  <a:pt x="707263" y="1048385"/>
                  <a:pt x="681863" y="1048385"/>
                </a:cubicBezTo>
                <a:lnTo>
                  <a:pt x="45974" y="1048385"/>
                </a:lnTo>
                <a:cubicBezTo>
                  <a:pt x="20574" y="1048385"/>
                  <a:pt x="0" y="1027811"/>
                  <a:pt x="0" y="1002411"/>
                </a:cubicBezTo>
                <a:close/>
              </a:path>
            </a:pathLst>
          </a:custGeom>
          <a:solidFill>
            <a:srgbClr val="0031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2" name="Google Shape;182;p4"/>
          <p:cNvGrpSpPr/>
          <p:nvPr/>
        </p:nvGrpSpPr>
        <p:grpSpPr>
          <a:xfrm>
            <a:off x="536376" y="4319587"/>
            <a:ext cx="17205675" cy="843439"/>
            <a:chOff x="0" y="0"/>
            <a:chExt cx="22940899" cy="1124585"/>
          </a:xfrm>
        </p:grpSpPr>
        <p:sp>
          <p:nvSpPr>
            <p:cNvPr id="183" name="Google Shape;183;p4"/>
            <p:cNvSpPr/>
            <p:nvPr/>
          </p:nvSpPr>
          <p:spPr>
            <a:xfrm>
              <a:off x="12693" y="12700"/>
              <a:ext cx="22915514" cy="1099185"/>
            </a:xfrm>
            <a:custGeom>
              <a:rect b="b" l="l" r="r" t="t"/>
              <a:pathLst>
                <a:path extrusionOk="0" h="1099185" w="22915514">
                  <a:moveTo>
                    <a:pt x="0" y="76454"/>
                  </a:moveTo>
                  <a:cubicBezTo>
                    <a:pt x="0" y="34163"/>
                    <a:pt x="34906" y="0"/>
                    <a:pt x="78062" y="0"/>
                  </a:cubicBezTo>
                  <a:lnTo>
                    <a:pt x="22837450" y="0"/>
                  </a:lnTo>
                  <a:cubicBezTo>
                    <a:pt x="22880607" y="0"/>
                    <a:pt x="22915514" y="34163"/>
                    <a:pt x="22915514" y="76454"/>
                  </a:cubicBezTo>
                  <a:lnTo>
                    <a:pt x="22915514" y="1022731"/>
                  </a:lnTo>
                  <a:cubicBezTo>
                    <a:pt x="22915514" y="1064895"/>
                    <a:pt x="22880607" y="1099185"/>
                    <a:pt x="22837450" y="1099185"/>
                  </a:cubicBezTo>
                  <a:lnTo>
                    <a:pt x="78062" y="1099185"/>
                  </a:lnTo>
                  <a:cubicBezTo>
                    <a:pt x="34906" y="1099185"/>
                    <a:pt x="0" y="1064895"/>
                    <a:pt x="0" y="1022731"/>
                  </a:cubicBezTo>
                  <a:close/>
                </a:path>
              </a:pathLst>
            </a:custGeom>
            <a:solidFill>
              <a:srgbClr val="09151A">
                <a:alpha val="8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0" y="0"/>
              <a:ext cx="22940899" cy="1124585"/>
            </a:xfrm>
            <a:custGeom>
              <a:rect b="b" l="l" r="r" t="t"/>
              <a:pathLst>
                <a:path extrusionOk="0" h="1124585" w="22940899">
                  <a:moveTo>
                    <a:pt x="0" y="89154"/>
                  </a:moveTo>
                  <a:cubicBezTo>
                    <a:pt x="0" y="39624"/>
                    <a:pt x="40871" y="0"/>
                    <a:pt x="90755" y="0"/>
                  </a:cubicBezTo>
                  <a:lnTo>
                    <a:pt x="22850143" y="0"/>
                  </a:lnTo>
                  <a:lnTo>
                    <a:pt x="22850143" y="12700"/>
                  </a:lnTo>
                  <a:lnTo>
                    <a:pt x="22850143" y="0"/>
                  </a:lnTo>
                  <a:cubicBezTo>
                    <a:pt x="22900029" y="0"/>
                    <a:pt x="22940899" y="39624"/>
                    <a:pt x="22940899" y="89154"/>
                  </a:cubicBezTo>
                  <a:lnTo>
                    <a:pt x="22928207" y="89154"/>
                  </a:lnTo>
                  <a:lnTo>
                    <a:pt x="22940899" y="89154"/>
                  </a:lnTo>
                  <a:lnTo>
                    <a:pt x="22940899" y="1035431"/>
                  </a:lnTo>
                  <a:lnTo>
                    <a:pt x="22928207" y="1035431"/>
                  </a:lnTo>
                  <a:lnTo>
                    <a:pt x="22940899" y="1035431"/>
                  </a:lnTo>
                  <a:cubicBezTo>
                    <a:pt x="22940899" y="1084961"/>
                    <a:pt x="22900029" y="1124585"/>
                    <a:pt x="22850143" y="1124585"/>
                  </a:cubicBezTo>
                  <a:lnTo>
                    <a:pt x="22850143" y="1111885"/>
                  </a:lnTo>
                  <a:lnTo>
                    <a:pt x="22850143" y="1124585"/>
                  </a:lnTo>
                  <a:lnTo>
                    <a:pt x="90755" y="1124585"/>
                  </a:lnTo>
                  <a:lnTo>
                    <a:pt x="90755" y="1111885"/>
                  </a:lnTo>
                  <a:lnTo>
                    <a:pt x="90755" y="1124585"/>
                  </a:lnTo>
                  <a:cubicBezTo>
                    <a:pt x="40871" y="1124585"/>
                    <a:pt x="0" y="1084834"/>
                    <a:pt x="0" y="1035431"/>
                  </a:cubicBezTo>
                  <a:lnTo>
                    <a:pt x="0" y="89154"/>
                  </a:lnTo>
                  <a:lnTo>
                    <a:pt x="12693" y="89154"/>
                  </a:lnTo>
                  <a:lnTo>
                    <a:pt x="0" y="89154"/>
                  </a:lnTo>
                  <a:moveTo>
                    <a:pt x="25386" y="89154"/>
                  </a:moveTo>
                  <a:lnTo>
                    <a:pt x="25386" y="1035431"/>
                  </a:lnTo>
                  <a:lnTo>
                    <a:pt x="12693" y="1035431"/>
                  </a:lnTo>
                  <a:lnTo>
                    <a:pt x="25386" y="1035431"/>
                  </a:lnTo>
                  <a:cubicBezTo>
                    <a:pt x="25386" y="1070356"/>
                    <a:pt x="54453" y="1099185"/>
                    <a:pt x="90755" y="1099185"/>
                  </a:cubicBezTo>
                  <a:lnTo>
                    <a:pt x="22850143" y="1099185"/>
                  </a:lnTo>
                  <a:cubicBezTo>
                    <a:pt x="22886572" y="1099185"/>
                    <a:pt x="22915513" y="1070356"/>
                    <a:pt x="22915513" y="1035431"/>
                  </a:cubicBezTo>
                  <a:lnTo>
                    <a:pt x="22915513" y="89154"/>
                  </a:lnTo>
                  <a:cubicBezTo>
                    <a:pt x="22915513" y="54229"/>
                    <a:pt x="22886446" y="25400"/>
                    <a:pt x="22850143" y="25400"/>
                  </a:cubicBezTo>
                  <a:lnTo>
                    <a:pt x="90755" y="25400"/>
                  </a:lnTo>
                  <a:lnTo>
                    <a:pt x="90755" y="12700"/>
                  </a:lnTo>
                  <a:lnTo>
                    <a:pt x="90755" y="25400"/>
                  </a:lnTo>
                  <a:cubicBezTo>
                    <a:pt x="54453" y="25400"/>
                    <a:pt x="25386" y="54229"/>
                    <a:pt x="25386" y="89154"/>
                  </a:cubicBezTo>
                  <a:close/>
                </a:path>
              </a:pathLst>
            </a:custGeom>
            <a:solidFill>
              <a:srgbClr val="194A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" name="Google Shape;185;p4"/>
          <p:cNvSpPr/>
          <p:nvPr/>
        </p:nvSpPr>
        <p:spPr>
          <a:xfrm>
            <a:off x="564951" y="4348162"/>
            <a:ext cx="545878" cy="786289"/>
          </a:xfrm>
          <a:custGeom>
            <a:rect b="b" l="l" r="r" t="t"/>
            <a:pathLst>
              <a:path extrusionOk="0" h="1048385" w="727837">
                <a:moveTo>
                  <a:pt x="0" y="45974"/>
                </a:moveTo>
                <a:cubicBezTo>
                  <a:pt x="0" y="20574"/>
                  <a:pt x="20574" y="0"/>
                  <a:pt x="45974" y="0"/>
                </a:cubicBezTo>
                <a:lnTo>
                  <a:pt x="681863" y="0"/>
                </a:lnTo>
                <a:cubicBezTo>
                  <a:pt x="707263" y="0"/>
                  <a:pt x="727837" y="20574"/>
                  <a:pt x="727837" y="45974"/>
                </a:cubicBezTo>
                <a:lnTo>
                  <a:pt x="727837" y="1002411"/>
                </a:lnTo>
                <a:cubicBezTo>
                  <a:pt x="727837" y="1027811"/>
                  <a:pt x="707263" y="1048385"/>
                  <a:pt x="681863" y="1048385"/>
                </a:cubicBezTo>
                <a:lnTo>
                  <a:pt x="45974" y="1048385"/>
                </a:lnTo>
                <a:cubicBezTo>
                  <a:pt x="20574" y="1048385"/>
                  <a:pt x="0" y="1027811"/>
                  <a:pt x="0" y="1002411"/>
                </a:cubicBezTo>
                <a:close/>
              </a:path>
            </a:pathLst>
          </a:custGeom>
          <a:solidFill>
            <a:srgbClr val="0031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6" name="Google Shape;186;p4"/>
          <p:cNvGrpSpPr/>
          <p:nvPr/>
        </p:nvGrpSpPr>
        <p:grpSpPr>
          <a:xfrm>
            <a:off x="536376" y="5280422"/>
            <a:ext cx="17205675" cy="843439"/>
            <a:chOff x="0" y="0"/>
            <a:chExt cx="22940899" cy="1124585"/>
          </a:xfrm>
        </p:grpSpPr>
        <p:sp>
          <p:nvSpPr>
            <p:cNvPr id="187" name="Google Shape;187;p4"/>
            <p:cNvSpPr/>
            <p:nvPr/>
          </p:nvSpPr>
          <p:spPr>
            <a:xfrm>
              <a:off x="12693" y="12700"/>
              <a:ext cx="22915514" cy="1099185"/>
            </a:xfrm>
            <a:custGeom>
              <a:rect b="b" l="l" r="r" t="t"/>
              <a:pathLst>
                <a:path extrusionOk="0" h="1099185" w="22915514">
                  <a:moveTo>
                    <a:pt x="0" y="76454"/>
                  </a:moveTo>
                  <a:cubicBezTo>
                    <a:pt x="0" y="34163"/>
                    <a:pt x="34906" y="0"/>
                    <a:pt x="78062" y="0"/>
                  </a:cubicBezTo>
                  <a:lnTo>
                    <a:pt x="22837450" y="0"/>
                  </a:lnTo>
                  <a:cubicBezTo>
                    <a:pt x="22880607" y="0"/>
                    <a:pt x="22915514" y="34163"/>
                    <a:pt x="22915514" y="76454"/>
                  </a:cubicBezTo>
                  <a:lnTo>
                    <a:pt x="22915514" y="1022731"/>
                  </a:lnTo>
                  <a:cubicBezTo>
                    <a:pt x="22915514" y="1064895"/>
                    <a:pt x="22880607" y="1099185"/>
                    <a:pt x="22837450" y="1099185"/>
                  </a:cubicBezTo>
                  <a:lnTo>
                    <a:pt x="78062" y="1099185"/>
                  </a:lnTo>
                  <a:cubicBezTo>
                    <a:pt x="34906" y="1099185"/>
                    <a:pt x="0" y="1064895"/>
                    <a:pt x="0" y="1022731"/>
                  </a:cubicBezTo>
                  <a:close/>
                </a:path>
              </a:pathLst>
            </a:custGeom>
            <a:solidFill>
              <a:srgbClr val="09151A">
                <a:alpha val="8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0" y="0"/>
              <a:ext cx="22940899" cy="1124585"/>
            </a:xfrm>
            <a:custGeom>
              <a:rect b="b" l="l" r="r" t="t"/>
              <a:pathLst>
                <a:path extrusionOk="0" h="1124585" w="22940899">
                  <a:moveTo>
                    <a:pt x="0" y="89154"/>
                  </a:moveTo>
                  <a:cubicBezTo>
                    <a:pt x="0" y="39624"/>
                    <a:pt x="40871" y="0"/>
                    <a:pt x="90755" y="0"/>
                  </a:cubicBezTo>
                  <a:lnTo>
                    <a:pt x="22850143" y="0"/>
                  </a:lnTo>
                  <a:lnTo>
                    <a:pt x="22850143" y="12700"/>
                  </a:lnTo>
                  <a:lnTo>
                    <a:pt x="22850143" y="0"/>
                  </a:lnTo>
                  <a:cubicBezTo>
                    <a:pt x="22900029" y="0"/>
                    <a:pt x="22940899" y="39624"/>
                    <a:pt x="22940899" y="89154"/>
                  </a:cubicBezTo>
                  <a:lnTo>
                    <a:pt x="22928207" y="89154"/>
                  </a:lnTo>
                  <a:lnTo>
                    <a:pt x="22940899" y="89154"/>
                  </a:lnTo>
                  <a:lnTo>
                    <a:pt x="22940899" y="1035431"/>
                  </a:lnTo>
                  <a:lnTo>
                    <a:pt x="22928207" y="1035431"/>
                  </a:lnTo>
                  <a:lnTo>
                    <a:pt x="22940899" y="1035431"/>
                  </a:lnTo>
                  <a:cubicBezTo>
                    <a:pt x="22940899" y="1084961"/>
                    <a:pt x="22900029" y="1124585"/>
                    <a:pt x="22850143" y="1124585"/>
                  </a:cubicBezTo>
                  <a:lnTo>
                    <a:pt x="22850143" y="1111885"/>
                  </a:lnTo>
                  <a:lnTo>
                    <a:pt x="22850143" y="1124585"/>
                  </a:lnTo>
                  <a:lnTo>
                    <a:pt x="90755" y="1124585"/>
                  </a:lnTo>
                  <a:lnTo>
                    <a:pt x="90755" y="1111885"/>
                  </a:lnTo>
                  <a:lnTo>
                    <a:pt x="90755" y="1124585"/>
                  </a:lnTo>
                  <a:cubicBezTo>
                    <a:pt x="40871" y="1124585"/>
                    <a:pt x="0" y="1084834"/>
                    <a:pt x="0" y="1035431"/>
                  </a:cubicBezTo>
                  <a:lnTo>
                    <a:pt x="0" y="89154"/>
                  </a:lnTo>
                  <a:lnTo>
                    <a:pt x="12693" y="89154"/>
                  </a:lnTo>
                  <a:lnTo>
                    <a:pt x="0" y="89154"/>
                  </a:lnTo>
                  <a:moveTo>
                    <a:pt x="25386" y="89154"/>
                  </a:moveTo>
                  <a:lnTo>
                    <a:pt x="25386" y="1035431"/>
                  </a:lnTo>
                  <a:lnTo>
                    <a:pt x="12693" y="1035431"/>
                  </a:lnTo>
                  <a:lnTo>
                    <a:pt x="25386" y="1035431"/>
                  </a:lnTo>
                  <a:cubicBezTo>
                    <a:pt x="25386" y="1070356"/>
                    <a:pt x="54453" y="1099185"/>
                    <a:pt x="90755" y="1099185"/>
                  </a:cubicBezTo>
                  <a:lnTo>
                    <a:pt x="22850143" y="1099185"/>
                  </a:lnTo>
                  <a:cubicBezTo>
                    <a:pt x="22886572" y="1099185"/>
                    <a:pt x="22915513" y="1070356"/>
                    <a:pt x="22915513" y="1035431"/>
                  </a:cubicBezTo>
                  <a:lnTo>
                    <a:pt x="22915513" y="89154"/>
                  </a:lnTo>
                  <a:cubicBezTo>
                    <a:pt x="22915513" y="54229"/>
                    <a:pt x="22886446" y="25400"/>
                    <a:pt x="22850143" y="25400"/>
                  </a:cubicBezTo>
                  <a:lnTo>
                    <a:pt x="90755" y="25400"/>
                  </a:lnTo>
                  <a:lnTo>
                    <a:pt x="90755" y="12700"/>
                  </a:lnTo>
                  <a:lnTo>
                    <a:pt x="90755" y="25400"/>
                  </a:lnTo>
                  <a:cubicBezTo>
                    <a:pt x="54453" y="25400"/>
                    <a:pt x="25386" y="54229"/>
                    <a:pt x="25386" y="89154"/>
                  </a:cubicBezTo>
                  <a:close/>
                </a:path>
              </a:pathLst>
            </a:custGeom>
            <a:solidFill>
              <a:srgbClr val="194A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" name="Google Shape;189;p4"/>
          <p:cNvSpPr/>
          <p:nvPr/>
        </p:nvSpPr>
        <p:spPr>
          <a:xfrm>
            <a:off x="564951" y="5308998"/>
            <a:ext cx="545878" cy="786289"/>
          </a:xfrm>
          <a:custGeom>
            <a:rect b="b" l="l" r="r" t="t"/>
            <a:pathLst>
              <a:path extrusionOk="0" h="1048385" w="727837">
                <a:moveTo>
                  <a:pt x="0" y="45974"/>
                </a:moveTo>
                <a:cubicBezTo>
                  <a:pt x="0" y="20574"/>
                  <a:pt x="20574" y="0"/>
                  <a:pt x="45974" y="0"/>
                </a:cubicBezTo>
                <a:lnTo>
                  <a:pt x="681863" y="0"/>
                </a:lnTo>
                <a:cubicBezTo>
                  <a:pt x="707263" y="0"/>
                  <a:pt x="727837" y="20574"/>
                  <a:pt x="727837" y="45974"/>
                </a:cubicBezTo>
                <a:lnTo>
                  <a:pt x="727837" y="1002411"/>
                </a:lnTo>
                <a:cubicBezTo>
                  <a:pt x="727837" y="1027811"/>
                  <a:pt x="707263" y="1048385"/>
                  <a:pt x="681863" y="1048385"/>
                </a:cubicBezTo>
                <a:lnTo>
                  <a:pt x="45974" y="1048385"/>
                </a:lnTo>
                <a:cubicBezTo>
                  <a:pt x="20574" y="1048385"/>
                  <a:pt x="0" y="1027811"/>
                  <a:pt x="0" y="1002411"/>
                </a:cubicBezTo>
                <a:close/>
              </a:path>
            </a:pathLst>
          </a:custGeom>
          <a:solidFill>
            <a:srgbClr val="0031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" name="Google Shape;190;p4"/>
          <p:cNvGrpSpPr/>
          <p:nvPr/>
        </p:nvGrpSpPr>
        <p:grpSpPr>
          <a:xfrm>
            <a:off x="536376" y="6241256"/>
            <a:ext cx="17205675" cy="843439"/>
            <a:chOff x="0" y="0"/>
            <a:chExt cx="22940899" cy="1124585"/>
          </a:xfrm>
        </p:grpSpPr>
        <p:sp>
          <p:nvSpPr>
            <p:cNvPr id="191" name="Google Shape;191;p4"/>
            <p:cNvSpPr/>
            <p:nvPr/>
          </p:nvSpPr>
          <p:spPr>
            <a:xfrm>
              <a:off x="12693" y="12700"/>
              <a:ext cx="22915514" cy="1099185"/>
            </a:xfrm>
            <a:custGeom>
              <a:rect b="b" l="l" r="r" t="t"/>
              <a:pathLst>
                <a:path extrusionOk="0" h="1099185" w="22915514">
                  <a:moveTo>
                    <a:pt x="0" y="76454"/>
                  </a:moveTo>
                  <a:cubicBezTo>
                    <a:pt x="0" y="34163"/>
                    <a:pt x="34906" y="0"/>
                    <a:pt x="78062" y="0"/>
                  </a:cubicBezTo>
                  <a:lnTo>
                    <a:pt x="22837450" y="0"/>
                  </a:lnTo>
                  <a:cubicBezTo>
                    <a:pt x="22880607" y="0"/>
                    <a:pt x="22915514" y="34163"/>
                    <a:pt x="22915514" y="76454"/>
                  </a:cubicBezTo>
                  <a:lnTo>
                    <a:pt x="22915514" y="1022731"/>
                  </a:lnTo>
                  <a:cubicBezTo>
                    <a:pt x="22915514" y="1064895"/>
                    <a:pt x="22880607" y="1099185"/>
                    <a:pt x="22837450" y="1099185"/>
                  </a:cubicBezTo>
                  <a:lnTo>
                    <a:pt x="78062" y="1099185"/>
                  </a:lnTo>
                  <a:cubicBezTo>
                    <a:pt x="34906" y="1099185"/>
                    <a:pt x="0" y="1064895"/>
                    <a:pt x="0" y="1022731"/>
                  </a:cubicBezTo>
                  <a:close/>
                </a:path>
              </a:pathLst>
            </a:custGeom>
            <a:solidFill>
              <a:srgbClr val="09151A">
                <a:alpha val="8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0" y="0"/>
              <a:ext cx="22940899" cy="1124585"/>
            </a:xfrm>
            <a:custGeom>
              <a:rect b="b" l="l" r="r" t="t"/>
              <a:pathLst>
                <a:path extrusionOk="0" h="1124585" w="22940899">
                  <a:moveTo>
                    <a:pt x="0" y="89154"/>
                  </a:moveTo>
                  <a:cubicBezTo>
                    <a:pt x="0" y="39624"/>
                    <a:pt x="40871" y="0"/>
                    <a:pt x="90755" y="0"/>
                  </a:cubicBezTo>
                  <a:lnTo>
                    <a:pt x="22850143" y="0"/>
                  </a:lnTo>
                  <a:lnTo>
                    <a:pt x="22850143" y="12700"/>
                  </a:lnTo>
                  <a:lnTo>
                    <a:pt x="22850143" y="0"/>
                  </a:lnTo>
                  <a:cubicBezTo>
                    <a:pt x="22900029" y="0"/>
                    <a:pt x="22940899" y="39624"/>
                    <a:pt x="22940899" y="89154"/>
                  </a:cubicBezTo>
                  <a:lnTo>
                    <a:pt x="22928207" y="89154"/>
                  </a:lnTo>
                  <a:lnTo>
                    <a:pt x="22940899" y="89154"/>
                  </a:lnTo>
                  <a:lnTo>
                    <a:pt x="22940899" y="1035431"/>
                  </a:lnTo>
                  <a:lnTo>
                    <a:pt x="22928207" y="1035431"/>
                  </a:lnTo>
                  <a:lnTo>
                    <a:pt x="22940899" y="1035431"/>
                  </a:lnTo>
                  <a:cubicBezTo>
                    <a:pt x="22940899" y="1084961"/>
                    <a:pt x="22900029" y="1124585"/>
                    <a:pt x="22850143" y="1124585"/>
                  </a:cubicBezTo>
                  <a:lnTo>
                    <a:pt x="22850143" y="1111885"/>
                  </a:lnTo>
                  <a:lnTo>
                    <a:pt x="22850143" y="1124585"/>
                  </a:lnTo>
                  <a:lnTo>
                    <a:pt x="90755" y="1124585"/>
                  </a:lnTo>
                  <a:lnTo>
                    <a:pt x="90755" y="1111885"/>
                  </a:lnTo>
                  <a:lnTo>
                    <a:pt x="90755" y="1124585"/>
                  </a:lnTo>
                  <a:cubicBezTo>
                    <a:pt x="40871" y="1124585"/>
                    <a:pt x="0" y="1084834"/>
                    <a:pt x="0" y="1035431"/>
                  </a:cubicBezTo>
                  <a:lnTo>
                    <a:pt x="0" y="89154"/>
                  </a:lnTo>
                  <a:lnTo>
                    <a:pt x="12693" y="89154"/>
                  </a:lnTo>
                  <a:lnTo>
                    <a:pt x="0" y="89154"/>
                  </a:lnTo>
                  <a:moveTo>
                    <a:pt x="25386" y="89154"/>
                  </a:moveTo>
                  <a:lnTo>
                    <a:pt x="25386" y="1035431"/>
                  </a:lnTo>
                  <a:lnTo>
                    <a:pt x="12693" y="1035431"/>
                  </a:lnTo>
                  <a:lnTo>
                    <a:pt x="25386" y="1035431"/>
                  </a:lnTo>
                  <a:cubicBezTo>
                    <a:pt x="25386" y="1070356"/>
                    <a:pt x="54453" y="1099185"/>
                    <a:pt x="90755" y="1099185"/>
                  </a:cubicBezTo>
                  <a:lnTo>
                    <a:pt x="22850143" y="1099185"/>
                  </a:lnTo>
                  <a:cubicBezTo>
                    <a:pt x="22886572" y="1099185"/>
                    <a:pt x="22915513" y="1070356"/>
                    <a:pt x="22915513" y="1035431"/>
                  </a:cubicBezTo>
                  <a:lnTo>
                    <a:pt x="22915513" y="89154"/>
                  </a:lnTo>
                  <a:cubicBezTo>
                    <a:pt x="22915513" y="54229"/>
                    <a:pt x="22886446" y="25400"/>
                    <a:pt x="22850143" y="25400"/>
                  </a:cubicBezTo>
                  <a:lnTo>
                    <a:pt x="90755" y="25400"/>
                  </a:lnTo>
                  <a:lnTo>
                    <a:pt x="90755" y="12700"/>
                  </a:lnTo>
                  <a:lnTo>
                    <a:pt x="90755" y="25400"/>
                  </a:lnTo>
                  <a:cubicBezTo>
                    <a:pt x="54453" y="25400"/>
                    <a:pt x="25386" y="54229"/>
                    <a:pt x="25386" y="89154"/>
                  </a:cubicBezTo>
                  <a:close/>
                </a:path>
              </a:pathLst>
            </a:custGeom>
            <a:solidFill>
              <a:srgbClr val="194A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" name="Google Shape;193;p4"/>
          <p:cNvSpPr/>
          <p:nvPr/>
        </p:nvSpPr>
        <p:spPr>
          <a:xfrm>
            <a:off x="564951" y="6269831"/>
            <a:ext cx="545878" cy="786289"/>
          </a:xfrm>
          <a:custGeom>
            <a:rect b="b" l="l" r="r" t="t"/>
            <a:pathLst>
              <a:path extrusionOk="0" h="1048385" w="727837">
                <a:moveTo>
                  <a:pt x="0" y="45974"/>
                </a:moveTo>
                <a:cubicBezTo>
                  <a:pt x="0" y="20574"/>
                  <a:pt x="20574" y="0"/>
                  <a:pt x="45974" y="0"/>
                </a:cubicBezTo>
                <a:lnTo>
                  <a:pt x="681863" y="0"/>
                </a:lnTo>
                <a:cubicBezTo>
                  <a:pt x="707263" y="0"/>
                  <a:pt x="727837" y="20574"/>
                  <a:pt x="727837" y="45974"/>
                </a:cubicBezTo>
                <a:lnTo>
                  <a:pt x="727837" y="1002411"/>
                </a:lnTo>
                <a:cubicBezTo>
                  <a:pt x="727837" y="1027811"/>
                  <a:pt x="707263" y="1048385"/>
                  <a:pt x="681863" y="1048385"/>
                </a:cubicBezTo>
                <a:lnTo>
                  <a:pt x="45974" y="1048385"/>
                </a:lnTo>
                <a:cubicBezTo>
                  <a:pt x="20574" y="1048385"/>
                  <a:pt x="0" y="1027811"/>
                  <a:pt x="0" y="1002411"/>
                </a:cubicBezTo>
                <a:close/>
              </a:path>
            </a:pathLst>
          </a:custGeom>
          <a:solidFill>
            <a:srgbClr val="0031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" name="Google Shape;194;p4"/>
          <p:cNvGrpSpPr/>
          <p:nvPr/>
        </p:nvGrpSpPr>
        <p:grpSpPr>
          <a:xfrm>
            <a:off x="536376" y="7202091"/>
            <a:ext cx="17205675" cy="843439"/>
            <a:chOff x="0" y="0"/>
            <a:chExt cx="22940899" cy="1124585"/>
          </a:xfrm>
        </p:grpSpPr>
        <p:sp>
          <p:nvSpPr>
            <p:cNvPr id="195" name="Google Shape;195;p4"/>
            <p:cNvSpPr/>
            <p:nvPr/>
          </p:nvSpPr>
          <p:spPr>
            <a:xfrm>
              <a:off x="12693" y="12700"/>
              <a:ext cx="22915514" cy="1099185"/>
            </a:xfrm>
            <a:custGeom>
              <a:rect b="b" l="l" r="r" t="t"/>
              <a:pathLst>
                <a:path extrusionOk="0" h="1099185" w="22915514">
                  <a:moveTo>
                    <a:pt x="0" y="76454"/>
                  </a:moveTo>
                  <a:cubicBezTo>
                    <a:pt x="0" y="34163"/>
                    <a:pt x="34906" y="0"/>
                    <a:pt x="78062" y="0"/>
                  </a:cubicBezTo>
                  <a:lnTo>
                    <a:pt x="22837450" y="0"/>
                  </a:lnTo>
                  <a:cubicBezTo>
                    <a:pt x="22880607" y="0"/>
                    <a:pt x="22915514" y="34163"/>
                    <a:pt x="22915514" y="76454"/>
                  </a:cubicBezTo>
                  <a:lnTo>
                    <a:pt x="22915514" y="1022731"/>
                  </a:lnTo>
                  <a:cubicBezTo>
                    <a:pt x="22915514" y="1064895"/>
                    <a:pt x="22880607" y="1099185"/>
                    <a:pt x="22837450" y="1099185"/>
                  </a:cubicBezTo>
                  <a:lnTo>
                    <a:pt x="78062" y="1099185"/>
                  </a:lnTo>
                  <a:cubicBezTo>
                    <a:pt x="34906" y="1099185"/>
                    <a:pt x="0" y="1064895"/>
                    <a:pt x="0" y="1022731"/>
                  </a:cubicBezTo>
                  <a:close/>
                </a:path>
              </a:pathLst>
            </a:custGeom>
            <a:solidFill>
              <a:srgbClr val="09151A">
                <a:alpha val="8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0" y="0"/>
              <a:ext cx="22940899" cy="1124585"/>
            </a:xfrm>
            <a:custGeom>
              <a:rect b="b" l="l" r="r" t="t"/>
              <a:pathLst>
                <a:path extrusionOk="0" h="1124585" w="22940899">
                  <a:moveTo>
                    <a:pt x="0" y="89154"/>
                  </a:moveTo>
                  <a:cubicBezTo>
                    <a:pt x="0" y="39624"/>
                    <a:pt x="40871" y="0"/>
                    <a:pt x="90755" y="0"/>
                  </a:cubicBezTo>
                  <a:lnTo>
                    <a:pt x="22850143" y="0"/>
                  </a:lnTo>
                  <a:lnTo>
                    <a:pt x="22850143" y="12700"/>
                  </a:lnTo>
                  <a:lnTo>
                    <a:pt x="22850143" y="0"/>
                  </a:lnTo>
                  <a:cubicBezTo>
                    <a:pt x="22900029" y="0"/>
                    <a:pt x="22940899" y="39624"/>
                    <a:pt x="22940899" y="89154"/>
                  </a:cubicBezTo>
                  <a:lnTo>
                    <a:pt x="22928207" y="89154"/>
                  </a:lnTo>
                  <a:lnTo>
                    <a:pt x="22940899" y="89154"/>
                  </a:lnTo>
                  <a:lnTo>
                    <a:pt x="22940899" y="1035431"/>
                  </a:lnTo>
                  <a:lnTo>
                    <a:pt x="22928207" y="1035431"/>
                  </a:lnTo>
                  <a:lnTo>
                    <a:pt x="22940899" y="1035431"/>
                  </a:lnTo>
                  <a:cubicBezTo>
                    <a:pt x="22940899" y="1084961"/>
                    <a:pt x="22900029" y="1124585"/>
                    <a:pt x="22850143" y="1124585"/>
                  </a:cubicBezTo>
                  <a:lnTo>
                    <a:pt x="22850143" y="1111885"/>
                  </a:lnTo>
                  <a:lnTo>
                    <a:pt x="22850143" y="1124585"/>
                  </a:lnTo>
                  <a:lnTo>
                    <a:pt x="90755" y="1124585"/>
                  </a:lnTo>
                  <a:lnTo>
                    <a:pt x="90755" y="1111885"/>
                  </a:lnTo>
                  <a:lnTo>
                    <a:pt x="90755" y="1124585"/>
                  </a:lnTo>
                  <a:cubicBezTo>
                    <a:pt x="40871" y="1124585"/>
                    <a:pt x="0" y="1084834"/>
                    <a:pt x="0" y="1035431"/>
                  </a:cubicBezTo>
                  <a:lnTo>
                    <a:pt x="0" y="89154"/>
                  </a:lnTo>
                  <a:lnTo>
                    <a:pt x="12693" y="89154"/>
                  </a:lnTo>
                  <a:lnTo>
                    <a:pt x="0" y="89154"/>
                  </a:lnTo>
                  <a:moveTo>
                    <a:pt x="25386" y="89154"/>
                  </a:moveTo>
                  <a:lnTo>
                    <a:pt x="25386" y="1035431"/>
                  </a:lnTo>
                  <a:lnTo>
                    <a:pt x="12693" y="1035431"/>
                  </a:lnTo>
                  <a:lnTo>
                    <a:pt x="25386" y="1035431"/>
                  </a:lnTo>
                  <a:cubicBezTo>
                    <a:pt x="25386" y="1070356"/>
                    <a:pt x="54453" y="1099185"/>
                    <a:pt x="90755" y="1099185"/>
                  </a:cubicBezTo>
                  <a:lnTo>
                    <a:pt x="22850143" y="1099185"/>
                  </a:lnTo>
                  <a:cubicBezTo>
                    <a:pt x="22886572" y="1099185"/>
                    <a:pt x="22915513" y="1070356"/>
                    <a:pt x="22915513" y="1035431"/>
                  </a:cubicBezTo>
                  <a:lnTo>
                    <a:pt x="22915513" y="89154"/>
                  </a:lnTo>
                  <a:cubicBezTo>
                    <a:pt x="22915513" y="54229"/>
                    <a:pt x="22886446" y="25400"/>
                    <a:pt x="22850143" y="25400"/>
                  </a:cubicBezTo>
                  <a:lnTo>
                    <a:pt x="90755" y="25400"/>
                  </a:lnTo>
                  <a:lnTo>
                    <a:pt x="90755" y="12700"/>
                  </a:lnTo>
                  <a:lnTo>
                    <a:pt x="90755" y="25400"/>
                  </a:lnTo>
                  <a:cubicBezTo>
                    <a:pt x="54453" y="25400"/>
                    <a:pt x="25386" y="54229"/>
                    <a:pt x="25386" y="89154"/>
                  </a:cubicBezTo>
                  <a:close/>
                </a:path>
              </a:pathLst>
            </a:custGeom>
            <a:solidFill>
              <a:srgbClr val="194A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" name="Google Shape;197;p4"/>
          <p:cNvSpPr/>
          <p:nvPr/>
        </p:nvSpPr>
        <p:spPr>
          <a:xfrm>
            <a:off x="564951" y="7230665"/>
            <a:ext cx="545878" cy="786289"/>
          </a:xfrm>
          <a:custGeom>
            <a:rect b="b" l="l" r="r" t="t"/>
            <a:pathLst>
              <a:path extrusionOk="0" h="1048385" w="727837">
                <a:moveTo>
                  <a:pt x="0" y="45974"/>
                </a:moveTo>
                <a:cubicBezTo>
                  <a:pt x="0" y="20574"/>
                  <a:pt x="20574" y="0"/>
                  <a:pt x="45974" y="0"/>
                </a:cubicBezTo>
                <a:lnTo>
                  <a:pt x="681863" y="0"/>
                </a:lnTo>
                <a:cubicBezTo>
                  <a:pt x="707263" y="0"/>
                  <a:pt x="727837" y="20574"/>
                  <a:pt x="727837" y="45974"/>
                </a:cubicBezTo>
                <a:lnTo>
                  <a:pt x="727837" y="1002411"/>
                </a:lnTo>
                <a:cubicBezTo>
                  <a:pt x="727837" y="1027811"/>
                  <a:pt x="707263" y="1048385"/>
                  <a:pt x="681863" y="1048385"/>
                </a:cubicBezTo>
                <a:lnTo>
                  <a:pt x="45974" y="1048385"/>
                </a:lnTo>
                <a:cubicBezTo>
                  <a:pt x="20574" y="1048385"/>
                  <a:pt x="0" y="1027811"/>
                  <a:pt x="0" y="1002411"/>
                </a:cubicBezTo>
                <a:close/>
              </a:path>
            </a:pathLst>
          </a:custGeom>
          <a:solidFill>
            <a:srgbClr val="0031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" name="Google Shape;198;p4"/>
          <p:cNvGrpSpPr/>
          <p:nvPr/>
        </p:nvGrpSpPr>
        <p:grpSpPr>
          <a:xfrm>
            <a:off x="536376" y="8162925"/>
            <a:ext cx="17205675" cy="843439"/>
            <a:chOff x="0" y="0"/>
            <a:chExt cx="22940899" cy="1124585"/>
          </a:xfrm>
        </p:grpSpPr>
        <p:sp>
          <p:nvSpPr>
            <p:cNvPr id="199" name="Google Shape;199;p4"/>
            <p:cNvSpPr/>
            <p:nvPr/>
          </p:nvSpPr>
          <p:spPr>
            <a:xfrm>
              <a:off x="12693" y="12700"/>
              <a:ext cx="22915514" cy="1099185"/>
            </a:xfrm>
            <a:custGeom>
              <a:rect b="b" l="l" r="r" t="t"/>
              <a:pathLst>
                <a:path extrusionOk="0" h="1099185" w="22915514">
                  <a:moveTo>
                    <a:pt x="0" y="76454"/>
                  </a:moveTo>
                  <a:cubicBezTo>
                    <a:pt x="0" y="34163"/>
                    <a:pt x="34906" y="0"/>
                    <a:pt x="78062" y="0"/>
                  </a:cubicBezTo>
                  <a:lnTo>
                    <a:pt x="22837450" y="0"/>
                  </a:lnTo>
                  <a:cubicBezTo>
                    <a:pt x="22880607" y="0"/>
                    <a:pt x="22915514" y="34163"/>
                    <a:pt x="22915514" y="76454"/>
                  </a:cubicBezTo>
                  <a:lnTo>
                    <a:pt x="22915514" y="1022731"/>
                  </a:lnTo>
                  <a:cubicBezTo>
                    <a:pt x="22915514" y="1064895"/>
                    <a:pt x="22880607" y="1099185"/>
                    <a:pt x="22837450" y="1099185"/>
                  </a:cubicBezTo>
                  <a:lnTo>
                    <a:pt x="78062" y="1099185"/>
                  </a:lnTo>
                  <a:cubicBezTo>
                    <a:pt x="34906" y="1099185"/>
                    <a:pt x="0" y="1064895"/>
                    <a:pt x="0" y="1022731"/>
                  </a:cubicBezTo>
                  <a:close/>
                </a:path>
              </a:pathLst>
            </a:custGeom>
            <a:solidFill>
              <a:srgbClr val="09151A">
                <a:alpha val="8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0" y="0"/>
              <a:ext cx="22940899" cy="1124585"/>
            </a:xfrm>
            <a:custGeom>
              <a:rect b="b" l="l" r="r" t="t"/>
              <a:pathLst>
                <a:path extrusionOk="0" h="1124585" w="22940899">
                  <a:moveTo>
                    <a:pt x="0" y="89154"/>
                  </a:moveTo>
                  <a:cubicBezTo>
                    <a:pt x="0" y="39624"/>
                    <a:pt x="40871" y="0"/>
                    <a:pt x="90755" y="0"/>
                  </a:cubicBezTo>
                  <a:lnTo>
                    <a:pt x="22850143" y="0"/>
                  </a:lnTo>
                  <a:lnTo>
                    <a:pt x="22850143" y="12700"/>
                  </a:lnTo>
                  <a:lnTo>
                    <a:pt x="22850143" y="0"/>
                  </a:lnTo>
                  <a:cubicBezTo>
                    <a:pt x="22900029" y="0"/>
                    <a:pt x="22940899" y="39624"/>
                    <a:pt x="22940899" y="89154"/>
                  </a:cubicBezTo>
                  <a:lnTo>
                    <a:pt x="22928207" y="89154"/>
                  </a:lnTo>
                  <a:lnTo>
                    <a:pt x="22940899" y="89154"/>
                  </a:lnTo>
                  <a:lnTo>
                    <a:pt x="22940899" y="1035431"/>
                  </a:lnTo>
                  <a:lnTo>
                    <a:pt x="22928207" y="1035431"/>
                  </a:lnTo>
                  <a:lnTo>
                    <a:pt x="22940899" y="1035431"/>
                  </a:lnTo>
                  <a:cubicBezTo>
                    <a:pt x="22940899" y="1084961"/>
                    <a:pt x="22900029" y="1124585"/>
                    <a:pt x="22850143" y="1124585"/>
                  </a:cubicBezTo>
                  <a:lnTo>
                    <a:pt x="22850143" y="1111885"/>
                  </a:lnTo>
                  <a:lnTo>
                    <a:pt x="22850143" y="1124585"/>
                  </a:lnTo>
                  <a:lnTo>
                    <a:pt x="90755" y="1124585"/>
                  </a:lnTo>
                  <a:lnTo>
                    <a:pt x="90755" y="1111885"/>
                  </a:lnTo>
                  <a:lnTo>
                    <a:pt x="90755" y="1124585"/>
                  </a:lnTo>
                  <a:cubicBezTo>
                    <a:pt x="40871" y="1124585"/>
                    <a:pt x="0" y="1084834"/>
                    <a:pt x="0" y="1035431"/>
                  </a:cubicBezTo>
                  <a:lnTo>
                    <a:pt x="0" y="89154"/>
                  </a:lnTo>
                  <a:lnTo>
                    <a:pt x="12693" y="89154"/>
                  </a:lnTo>
                  <a:lnTo>
                    <a:pt x="0" y="89154"/>
                  </a:lnTo>
                  <a:moveTo>
                    <a:pt x="25386" y="89154"/>
                  </a:moveTo>
                  <a:lnTo>
                    <a:pt x="25386" y="1035431"/>
                  </a:lnTo>
                  <a:lnTo>
                    <a:pt x="12693" y="1035431"/>
                  </a:lnTo>
                  <a:lnTo>
                    <a:pt x="25386" y="1035431"/>
                  </a:lnTo>
                  <a:cubicBezTo>
                    <a:pt x="25386" y="1070356"/>
                    <a:pt x="54453" y="1099185"/>
                    <a:pt x="90755" y="1099185"/>
                  </a:cubicBezTo>
                  <a:lnTo>
                    <a:pt x="22850143" y="1099185"/>
                  </a:lnTo>
                  <a:cubicBezTo>
                    <a:pt x="22886572" y="1099185"/>
                    <a:pt x="22915513" y="1070356"/>
                    <a:pt x="22915513" y="1035431"/>
                  </a:cubicBezTo>
                  <a:lnTo>
                    <a:pt x="22915513" y="89154"/>
                  </a:lnTo>
                  <a:cubicBezTo>
                    <a:pt x="22915513" y="54229"/>
                    <a:pt x="22886446" y="25400"/>
                    <a:pt x="22850143" y="25400"/>
                  </a:cubicBezTo>
                  <a:lnTo>
                    <a:pt x="90755" y="25400"/>
                  </a:lnTo>
                  <a:lnTo>
                    <a:pt x="90755" y="12700"/>
                  </a:lnTo>
                  <a:lnTo>
                    <a:pt x="90755" y="25400"/>
                  </a:lnTo>
                  <a:cubicBezTo>
                    <a:pt x="54453" y="25400"/>
                    <a:pt x="25386" y="54229"/>
                    <a:pt x="25386" y="89154"/>
                  </a:cubicBezTo>
                  <a:close/>
                </a:path>
              </a:pathLst>
            </a:custGeom>
            <a:solidFill>
              <a:srgbClr val="194A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" name="Google Shape;201;p4"/>
          <p:cNvSpPr/>
          <p:nvPr/>
        </p:nvSpPr>
        <p:spPr>
          <a:xfrm>
            <a:off x="564951" y="8191500"/>
            <a:ext cx="545878" cy="786289"/>
          </a:xfrm>
          <a:custGeom>
            <a:rect b="b" l="l" r="r" t="t"/>
            <a:pathLst>
              <a:path extrusionOk="0" h="1048385" w="727837">
                <a:moveTo>
                  <a:pt x="0" y="45974"/>
                </a:moveTo>
                <a:cubicBezTo>
                  <a:pt x="0" y="20574"/>
                  <a:pt x="20574" y="0"/>
                  <a:pt x="45974" y="0"/>
                </a:cubicBezTo>
                <a:lnTo>
                  <a:pt x="681863" y="0"/>
                </a:lnTo>
                <a:cubicBezTo>
                  <a:pt x="707263" y="0"/>
                  <a:pt x="727837" y="20574"/>
                  <a:pt x="727837" y="45974"/>
                </a:cubicBezTo>
                <a:lnTo>
                  <a:pt x="727837" y="1002411"/>
                </a:lnTo>
                <a:cubicBezTo>
                  <a:pt x="727837" y="1027811"/>
                  <a:pt x="707263" y="1048385"/>
                  <a:pt x="681863" y="1048385"/>
                </a:cubicBezTo>
                <a:lnTo>
                  <a:pt x="45974" y="1048385"/>
                </a:lnTo>
                <a:cubicBezTo>
                  <a:pt x="20574" y="1048385"/>
                  <a:pt x="0" y="1027811"/>
                  <a:pt x="0" y="1002411"/>
                </a:cubicBezTo>
                <a:close/>
              </a:path>
            </a:pathLst>
          </a:custGeom>
          <a:solidFill>
            <a:srgbClr val="0031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2" name="Google Shape;202;p4"/>
          <p:cNvGrpSpPr/>
          <p:nvPr/>
        </p:nvGrpSpPr>
        <p:grpSpPr>
          <a:xfrm>
            <a:off x="536376" y="9123760"/>
            <a:ext cx="17205675" cy="843439"/>
            <a:chOff x="0" y="0"/>
            <a:chExt cx="22940899" cy="1124585"/>
          </a:xfrm>
        </p:grpSpPr>
        <p:sp>
          <p:nvSpPr>
            <p:cNvPr id="203" name="Google Shape;203;p4"/>
            <p:cNvSpPr/>
            <p:nvPr/>
          </p:nvSpPr>
          <p:spPr>
            <a:xfrm>
              <a:off x="12693" y="12700"/>
              <a:ext cx="22915514" cy="1099185"/>
            </a:xfrm>
            <a:custGeom>
              <a:rect b="b" l="l" r="r" t="t"/>
              <a:pathLst>
                <a:path extrusionOk="0" h="1099185" w="22915514">
                  <a:moveTo>
                    <a:pt x="0" y="76454"/>
                  </a:moveTo>
                  <a:cubicBezTo>
                    <a:pt x="0" y="34163"/>
                    <a:pt x="34906" y="0"/>
                    <a:pt x="78062" y="0"/>
                  </a:cubicBezTo>
                  <a:lnTo>
                    <a:pt x="22837450" y="0"/>
                  </a:lnTo>
                  <a:cubicBezTo>
                    <a:pt x="22880607" y="0"/>
                    <a:pt x="22915514" y="34163"/>
                    <a:pt x="22915514" y="76454"/>
                  </a:cubicBezTo>
                  <a:lnTo>
                    <a:pt x="22915514" y="1022731"/>
                  </a:lnTo>
                  <a:cubicBezTo>
                    <a:pt x="22915514" y="1064895"/>
                    <a:pt x="22880607" y="1099185"/>
                    <a:pt x="22837450" y="1099185"/>
                  </a:cubicBezTo>
                  <a:lnTo>
                    <a:pt x="78062" y="1099185"/>
                  </a:lnTo>
                  <a:cubicBezTo>
                    <a:pt x="34906" y="1099185"/>
                    <a:pt x="0" y="1064895"/>
                    <a:pt x="0" y="1022731"/>
                  </a:cubicBezTo>
                  <a:close/>
                </a:path>
              </a:pathLst>
            </a:custGeom>
            <a:solidFill>
              <a:srgbClr val="09151A">
                <a:alpha val="8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0" y="0"/>
              <a:ext cx="22940899" cy="1124585"/>
            </a:xfrm>
            <a:custGeom>
              <a:rect b="b" l="l" r="r" t="t"/>
              <a:pathLst>
                <a:path extrusionOk="0" h="1124585" w="22940899">
                  <a:moveTo>
                    <a:pt x="0" y="89154"/>
                  </a:moveTo>
                  <a:cubicBezTo>
                    <a:pt x="0" y="39624"/>
                    <a:pt x="40871" y="0"/>
                    <a:pt x="90755" y="0"/>
                  </a:cubicBezTo>
                  <a:lnTo>
                    <a:pt x="22850143" y="0"/>
                  </a:lnTo>
                  <a:lnTo>
                    <a:pt x="22850143" y="12700"/>
                  </a:lnTo>
                  <a:lnTo>
                    <a:pt x="22850143" y="0"/>
                  </a:lnTo>
                  <a:cubicBezTo>
                    <a:pt x="22900029" y="0"/>
                    <a:pt x="22940899" y="39624"/>
                    <a:pt x="22940899" y="89154"/>
                  </a:cubicBezTo>
                  <a:lnTo>
                    <a:pt x="22928207" y="89154"/>
                  </a:lnTo>
                  <a:lnTo>
                    <a:pt x="22940899" y="89154"/>
                  </a:lnTo>
                  <a:lnTo>
                    <a:pt x="22940899" y="1035431"/>
                  </a:lnTo>
                  <a:lnTo>
                    <a:pt x="22928207" y="1035431"/>
                  </a:lnTo>
                  <a:lnTo>
                    <a:pt x="22940899" y="1035431"/>
                  </a:lnTo>
                  <a:cubicBezTo>
                    <a:pt x="22940899" y="1084961"/>
                    <a:pt x="22900029" y="1124585"/>
                    <a:pt x="22850143" y="1124585"/>
                  </a:cubicBezTo>
                  <a:lnTo>
                    <a:pt x="22850143" y="1111885"/>
                  </a:lnTo>
                  <a:lnTo>
                    <a:pt x="22850143" y="1124585"/>
                  </a:lnTo>
                  <a:lnTo>
                    <a:pt x="90755" y="1124585"/>
                  </a:lnTo>
                  <a:lnTo>
                    <a:pt x="90755" y="1111885"/>
                  </a:lnTo>
                  <a:lnTo>
                    <a:pt x="90755" y="1124585"/>
                  </a:lnTo>
                  <a:cubicBezTo>
                    <a:pt x="40871" y="1124585"/>
                    <a:pt x="0" y="1084834"/>
                    <a:pt x="0" y="1035431"/>
                  </a:cubicBezTo>
                  <a:lnTo>
                    <a:pt x="0" y="89154"/>
                  </a:lnTo>
                  <a:lnTo>
                    <a:pt x="12693" y="89154"/>
                  </a:lnTo>
                  <a:lnTo>
                    <a:pt x="0" y="89154"/>
                  </a:lnTo>
                  <a:moveTo>
                    <a:pt x="25386" y="89154"/>
                  </a:moveTo>
                  <a:lnTo>
                    <a:pt x="25386" y="1035431"/>
                  </a:lnTo>
                  <a:lnTo>
                    <a:pt x="12693" y="1035431"/>
                  </a:lnTo>
                  <a:lnTo>
                    <a:pt x="25386" y="1035431"/>
                  </a:lnTo>
                  <a:cubicBezTo>
                    <a:pt x="25386" y="1070356"/>
                    <a:pt x="54453" y="1099185"/>
                    <a:pt x="90755" y="1099185"/>
                  </a:cubicBezTo>
                  <a:lnTo>
                    <a:pt x="22850143" y="1099185"/>
                  </a:lnTo>
                  <a:cubicBezTo>
                    <a:pt x="22886572" y="1099185"/>
                    <a:pt x="22915513" y="1070356"/>
                    <a:pt x="22915513" y="1035431"/>
                  </a:cubicBezTo>
                  <a:lnTo>
                    <a:pt x="22915513" y="89154"/>
                  </a:lnTo>
                  <a:cubicBezTo>
                    <a:pt x="22915513" y="54229"/>
                    <a:pt x="22886446" y="25400"/>
                    <a:pt x="22850143" y="25400"/>
                  </a:cubicBezTo>
                  <a:lnTo>
                    <a:pt x="90755" y="25400"/>
                  </a:lnTo>
                  <a:lnTo>
                    <a:pt x="90755" y="12700"/>
                  </a:lnTo>
                  <a:lnTo>
                    <a:pt x="90755" y="25400"/>
                  </a:lnTo>
                  <a:cubicBezTo>
                    <a:pt x="54453" y="25400"/>
                    <a:pt x="25386" y="54229"/>
                    <a:pt x="25386" y="89154"/>
                  </a:cubicBezTo>
                  <a:close/>
                </a:path>
              </a:pathLst>
            </a:custGeom>
            <a:solidFill>
              <a:srgbClr val="194A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" name="Google Shape;205;p4"/>
          <p:cNvSpPr/>
          <p:nvPr/>
        </p:nvSpPr>
        <p:spPr>
          <a:xfrm>
            <a:off x="564951" y="9152334"/>
            <a:ext cx="545878" cy="786289"/>
          </a:xfrm>
          <a:custGeom>
            <a:rect b="b" l="l" r="r" t="t"/>
            <a:pathLst>
              <a:path extrusionOk="0" h="1048385" w="727837">
                <a:moveTo>
                  <a:pt x="0" y="45974"/>
                </a:moveTo>
                <a:cubicBezTo>
                  <a:pt x="0" y="20574"/>
                  <a:pt x="20574" y="0"/>
                  <a:pt x="45974" y="0"/>
                </a:cubicBezTo>
                <a:lnTo>
                  <a:pt x="681863" y="0"/>
                </a:lnTo>
                <a:cubicBezTo>
                  <a:pt x="707263" y="0"/>
                  <a:pt x="727837" y="20574"/>
                  <a:pt x="727837" y="45974"/>
                </a:cubicBezTo>
                <a:lnTo>
                  <a:pt x="727837" y="1002411"/>
                </a:lnTo>
                <a:cubicBezTo>
                  <a:pt x="727837" y="1027811"/>
                  <a:pt x="707263" y="1048385"/>
                  <a:pt x="681863" y="1048385"/>
                </a:cubicBezTo>
                <a:lnTo>
                  <a:pt x="45974" y="1048385"/>
                </a:lnTo>
                <a:cubicBezTo>
                  <a:pt x="20574" y="1048385"/>
                  <a:pt x="0" y="1027811"/>
                  <a:pt x="0" y="1002411"/>
                </a:cubicBezTo>
                <a:close/>
              </a:path>
            </a:pathLst>
          </a:custGeom>
          <a:solidFill>
            <a:srgbClr val="0031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4"/>
          <p:cNvSpPr txBox="1"/>
          <p:nvPr/>
        </p:nvSpPr>
        <p:spPr>
          <a:xfrm>
            <a:off x="536376" y="219670"/>
            <a:ext cx="9912277" cy="643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2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114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Structura și Logica Datasetului Final</a:t>
            </a:r>
            <a:endParaRPr/>
          </a:p>
        </p:txBody>
      </p:sp>
      <p:sp>
        <p:nvSpPr>
          <p:cNvPr id="207" name="Google Shape;207;p4"/>
          <p:cNvSpPr txBox="1"/>
          <p:nvPr/>
        </p:nvSpPr>
        <p:spPr>
          <a:xfrm>
            <a:off x="564951" y="1036736"/>
            <a:ext cx="17177148" cy="4044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88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61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Datasetul a fost gândit pentru a surprinde toate dimensiunile performanței în cursă — timpi, pneuri, evenimente, context meteo și risc — într-o formă granulară, per tur și per pilot. Distingem între </a:t>
            </a:r>
            <a:r>
              <a:rPr b="0" i="0" lang="en-US" sz="1061" u="none" cap="none" strike="noStrike">
                <a:solidFill>
                  <a:srgbClr val="609DFF"/>
                </a:solidFill>
                <a:latin typeface="Merriweather"/>
                <a:ea typeface="Merriweather"/>
                <a:cs typeface="Merriweather"/>
                <a:sym typeface="Merriweather"/>
              </a:rPr>
              <a:t>date preluate direct din API-uri</a:t>
            </a:r>
            <a:r>
              <a:rPr b="0" i="0" lang="en-US" sz="1061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și </a:t>
            </a:r>
            <a:r>
              <a:rPr b="0" i="0" lang="en-US" sz="1061" u="none" cap="none" strike="noStrike">
                <a:solidFill>
                  <a:srgbClr val="FF6B35"/>
                </a:solidFill>
                <a:latin typeface="Merriweather"/>
                <a:ea typeface="Merriweather"/>
                <a:cs typeface="Merriweather"/>
                <a:sym typeface="Merriweather"/>
              </a:rPr>
              <a:t>feature-uri create prin engineering avansat</a:t>
            </a:r>
            <a:r>
              <a:rPr b="0" i="0" lang="en-US" sz="1061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.</a:t>
            </a:r>
            <a:endParaRPr/>
          </a:p>
        </p:txBody>
      </p:sp>
      <p:sp>
        <p:nvSpPr>
          <p:cNvPr id="208" name="Google Shape;208;p4"/>
          <p:cNvSpPr txBox="1"/>
          <p:nvPr/>
        </p:nvSpPr>
        <p:spPr>
          <a:xfrm>
            <a:off x="730746" y="1768971"/>
            <a:ext cx="204639" cy="217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62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1</a:t>
            </a:r>
            <a:endParaRPr/>
          </a:p>
        </p:txBody>
      </p:sp>
      <p:sp>
        <p:nvSpPr>
          <p:cNvPr id="209" name="Google Shape;209;p4"/>
          <p:cNvSpPr txBox="1"/>
          <p:nvPr/>
        </p:nvSpPr>
        <p:spPr>
          <a:xfrm>
            <a:off x="1247329" y="1592610"/>
            <a:ext cx="1706166" cy="2226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7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12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Identificatori</a:t>
            </a:r>
            <a:endParaRPr/>
          </a:p>
        </p:txBody>
      </p:sp>
      <p:sp>
        <p:nvSpPr>
          <p:cNvPr id="210" name="Google Shape;210;p4"/>
          <p:cNvSpPr txBox="1"/>
          <p:nvPr/>
        </p:nvSpPr>
        <p:spPr>
          <a:xfrm>
            <a:off x="1247329" y="1859012"/>
            <a:ext cx="7896671" cy="1952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885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62" u="none" cap="none" strike="noStrike">
                <a:solidFill>
                  <a:srgbClr val="609DFF"/>
                </a:solidFill>
                <a:latin typeface="Merriweather"/>
                <a:ea typeface="Merriweather"/>
                <a:cs typeface="Merriweather"/>
                <a:sym typeface="Merriweather"/>
              </a:rPr>
              <a:t>race_id, year, circuit_name, driver_code, team, lap_number</a:t>
            </a:r>
            <a:r>
              <a:rPr b="0" i="0" lang="en-US" sz="1062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- chei unice pentru fiecare tur.</a:t>
            </a:r>
            <a:endParaRPr/>
          </a:p>
        </p:txBody>
      </p:sp>
      <p:sp>
        <p:nvSpPr>
          <p:cNvPr id="211" name="Google Shape;211;p4"/>
          <p:cNvSpPr txBox="1"/>
          <p:nvPr/>
        </p:nvSpPr>
        <p:spPr>
          <a:xfrm>
            <a:off x="730746" y="2729805"/>
            <a:ext cx="204639" cy="217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62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2</a:t>
            </a:r>
            <a:endParaRPr/>
          </a:p>
        </p:txBody>
      </p:sp>
      <p:sp>
        <p:nvSpPr>
          <p:cNvPr id="212" name="Google Shape;212;p4"/>
          <p:cNvSpPr txBox="1"/>
          <p:nvPr/>
        </p:nvSpPr>
        <p:spPr>
          <a:xfrm>
            <a:off x="1247329" y="2553444"/>
            <a:ext cx="1706166" cy="2226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7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12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Dinamica cursei</a:t>
            </a:r>
            <a:endParaRPr/>
          </a:p>
        </p:txBody>
      </p:sp>
      <p:sp>
        <p:nvSpPr>
          <p:cNvPr id="213" name="Google Shape;213;p4"/>
          <p:cNvSpPr txBox="1"/>
          <p:nvPr/>
        </p:nvSpPr>
        <p:spPr>
          <a:xfrm>
            <a:off x="1247329" y="2819846"/>
            <a:ext cx="11956213" cy="1952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885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62" u="none" cap="none" strike="noStrike">
                <a:solidFill>
                  <a:srgbClr val="609DFF"/>
                </a:solidFill>
                <a:latin typeface="Merriweather"/>
                <a:ea typeface="Merriweather"/>
                <a:cs typeface="Merriweather"/>
                <a:sym typeface="Merriweather"/>
              </a:rPr>
              <a:t>llap_time_s, position, lap_progress_pct, </a:t>
            </a:r>
            <a:r>
              <a:rPr b="0" i="0" lang="en-US" sz="1062" u="none" cap="none" strike="noStrike">
                <a:solidFill>
                  <a:srgbClr val="FF6B35"/>
                </a:solidFill>
                <a:latin typeface="Merriweather"/>
                <a:ea typeface="Merriweather"/>
                <a:cs typeface="Merriweather"/>
                <a:sym typeface="Merriweather"/>
              </a:rPr>
              <a:t>lap_time_s_lag1–3, rolling_avg_5_laps, rolling_std_5_laps, position_lag3, position_change_last_3</a:t>
            </a:r>
            <a:endParaRPr/>
          </a:p>
        </p:txBody>
      </p:sp>
      <p:sp>
        <p:nvSpPr>
          <p:cNvPr id="214" name="Google Shape;214;p4"/>
          <p:cNvSpPr txBox="1"/>
          <p:nvPr/>
        </p:nvSpPr>
        <p:spPr>
          <a:xfrm>
            <a:off x="730746" y="3690640"/>
            <a:ext cx="204639" cy="217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62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3</a:t>
            </a:r>
            <a:endParaRPr/>
          </a:p>
        </p:txBody>
      </p:sp>
      <p:sp>
        <p:nvSpPr>
          <p:cNvPr id="215" name="Google Shape;215;p4"/>
          <p:cNvSpPr txBox="1"/>
          <p:nvPr/>
        </p:nvSpPr>
        <p:spPr>
          <a:xfrm>
            <a:off x="1247329" y="3514279"/>
            <a:ext cx="1706166" cy="2226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7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12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Informații pneuri</a:t>
            </a:r>
            <a:endParaRPr/>
          </a:p>
        </p:txBody>
      </p:sp>
      <p:sp>
        <p:nvSpPr>
          <p:cNvPr id="216" name="Google Shape;216;p4"/>
          <p:cNvSpPr txBox="1"/>
          <p:nvPr/>
        </p:nvSpPr>
        <p:spPr>
          <a:xfrm>
            <a:off x="1247329" y="3780681"/>
            <a:ext cx="8169623" cy="1952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885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62" u="none" cap="none" strike="noStrike">
                <a:solidFill>
                  <a:srgbClr val="609DFF"/>
                </a:solidFill>
                <a:latin typeface="Merriweather"/>
                <a:ea typeface="Merriweather"/>
                <a:cs typeface="Merriweather"/>
                <a:sym typeface="Merriweather"/>
              </a:rPr>
              <a:t>compound, tyre_age_laps, </a:t>
            </a:r>
            <a:r>
              <a:rPr b="0" i="0" lang="en-US" sz="1062" u="none" cap="none" strike="noStrike">
                <a:solidFill>
                  <a:srgbClr val="FF6B35"/>
                </a:solidFill>
                <a:latin typeface="Merriweather"/>
                <a:ea typeface="Merriweather"/>
                <a:cs typeface="Merriweather"/>
                <a:sym typeface="Merriweather"/>
              </a:rPr>
              <a:t>degradation_s_per_lap, degradation_trend_ols_5, avg_last_3_laps</a:t>
            </a:r>
            <a:endParaRPr/>
          </a:p>
        </p:txBody>
      </p:sp>
      <p:sp>
        <p:nvSpPr>
          <p:cNvPr id="217" name="Google Shape;217;p4"/>
          <p:cNvSpPr txBox="1"/>
          <p:nvPr/>
        </p:nvSpPr>
        <p:spPr>
          <a:xfrm>
            <a:off x="730746" y="4651474"/>
            <a:ext cx="204639" cy="217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62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4</a:t>
            </a:r>
            <a:endParaRPr/>
          </a:p>
        </p:txBody>
      </p:sp>
      <p:sp>
        <p:nvSpPr>
          <p:cNvPr id="218" name="Google Shape;218;p4"/>
          <p:cNvSpPr txBox="1"/>
          <p:nvPr/>
        </p:nvSpPr>
        <p:spPr>
          <a:xfrm>
            <a:off x="1247329" y="4475113"/>
            <a:ext cx="1706166" cy="2226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7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12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Evenimente speciale</a:t>
            </a:r>
            <a:endParaRPr/>
          </a:p>
        </p:txBody>
      </p:sp>
      <p:sp>
        <p:nvSpPr>
          <p:cNvPr id="219" name="Google Shape;219;p4"/>
          <p:cNvSpPr txBox="1"/>
          <p:nvPr/>
        </p:nvSpPr>
        <p:spPr>
          <a:xfrm>
            <a:off x="1247329" y="4741515"/>
            <a:ext cx="8169623" cy="1952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885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62" u="none" cap="none" strike="noStrike">
                <a:solidFill>
                  <a:srgbClr val="609DFF"/>
                </a:solidFill>
                <a:latin typeface="Merriweather"/>
                <a:ea typeface="Merriweather"/>
                <a:cs typeface="Merriweather"/>
                <a:sym typeface="Merriweather"/>
              </a:rPr>
              <a:t>pit_in_flag, pit_out_flag, safety_car_flag, virtual_sc_flag</a:t>
            </a:r>
            <a:r>
              <a:rPr b="0" i="0" lang="en-US" sz="1062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- contexte critice care influențează strategia.</a:t>
            </a:r>
            <a:endParaRPr/>
          </a:p>
        </p:txBody>
      </p:sp>
      <p:sp>
        <p:nvSpPr>
          <p:cNvPr id="220" name="Google Shape;220;p4"/>
          <p:cNvSpPr txBox="1"/>
          <p:nvPr/>
        </p:nvSpPr>
        <p:spPr>
          <a:xfrm>
            <a:off x="730746" y="5612309"/>
            <a:ext cx="204639" cy="217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62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5</a:t>
            </a:r>
            <a:endParaRPr/>
          </a:p>
        </p:txBody>
      </p:sp>
      <p:sp>
        <p:nvSpPr>
          <p:cNvPr id="221" name="Google Shape;221;p4"/>
          <p:cNvSpPr txBox="1"/>
          <p:nvPr/>
        </p:nvSpPr>
        <p:spPr>
          <a:xfrm>
            <a:off x="1247329" y="5435948"/>
            <a:ext cx="1706166" cy="2226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7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12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Condiții meteo</a:t>
            </a:r>
            <a:endParaRPr/>
          </a:p>
        </p:txBody>
      </p:sp>
      <p:sp>
        <p:nvSpPr>
          <p:cNvPr id="222" name="Google Shape;222;p4"/>
          <p:cNvSpPr txBox="1"/>
          <p:nvPr/>
        </p:nvSpPr>
        <p:spPr>
          <a:xfrm>
            <a:off x="1247329" y="5702350"/>
            <a:ext cx="8169623" cy="1952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885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62" u="none" cap="none" strike="noStrike">
                <a:solidFill>
                  <a:srgbClr val="609DFF"/>
                </a:solidFill>
                <a:latin typeface="Merriweather"/>
                <a:ea typeface="Merriweather"/>
                <a:cs typeface="Merriweather"/>
                <a:sym typeface="Merriweather"/>
              </a:rPr>
              <a:t>meteo_temp_c_annual_med,  meteo_wind_ms_annual_med</a:t>
            </a:r>
            <a:r>
              <a:rPr b="0" i="0" lang="en-US" sz="1062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- climat istoric per circuit.</a:t>
            </a:r>
            <a:endParaRPr/>
          </a:p>
        </p:txBody>
      </p:sp>
      <p:sp>
        <p:nvSpPr>
          <p:cNvPr id="223" name="Google Shape;223;p4"/>
          <p:cNvSpPr txBox="1"/>
          <p:nvPr/>
        </p:nvSpPr>
        <p:spPr>
          <a:xfrm>
            <a:off x="730746" y="6573142"/>
            <a:ext cx="204639" cy="217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62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6</a:t>
            </a:r>
            <a:endParaRPr/>
          </a:p>
        </p:txBody>
      </p:sp>
      <p:sp>
        <p:nvSpPr>
          <p:cNvPr id="224" name="Google Shape;224;p4"/>
          <p:cNvSpPr txBox="1"/>
          <p:nvPr/>
        </p:nvSpPr>
        <p:spPr>
          <a:xfrm>
            <a:off x="1247329" y="6396781"/>
            <a:ext cx="2693040" cy="2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7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12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Indicatori de consistență și risc</a:t>
            </a:r>
            <a:endParaRPr/>
          </a:p>
        </p:txBody>
      </p:sp>
      <p:sp>
        <p:nvSpPr>
          <p:cNvPr id="225" name="Google Shape;225;p4"/>
          <p:cNvSpPr txBox="1"/>
          <p:nvPr/>
        </p:nvSpPr>
        <p:spPr>
          <a:xfrm>
            <a:off x="1247329" y="6663184"/>
            <a:ext cx="7896671" cy="1952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885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62" u="none" cap="none" strike="noStrike">
                <a:solidFill>
                  <a:srgbClr val="FF6B35"/>
                </a:solidFill>
                <a:latin typeface="Merriweather"/>
                <a:ea typeface="Merriweather"/>
                <a:cs typeface="Merriweather"/>
                <a:sym typeface="Merriweather"/>
              </a:rPr>
              <a:t>consistency_score, risk_score</a:t>
            </a:r>
            <a:r>
              <a:rPr b="0" i="0" lang="en-US" sz="1062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-indicatori care evaluează stabilitatea ritmului și nivelul de risc strategic.</a:t>
            </a:r>
            <a:endParaRPr/>
          </a:p>
        </p:txBody>
      </p:sp>
      <p:sp>
        <p:nvSpPr>
          <p:cNvPr id="226" name="Google Shape;226;p4"/>
          <p:cNvSpPr txBox="1"/>
          <p:nvPr/>
        </p:nvSpPr>
        <p:spPr>
          <a:xfrm>
            <a:off x="730746" y="7533977"/>
            <a:ext cx="204639" cy="217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62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7</a:t>
            </a:r>
            <a:endParaRPr/>
          </a:p>
        </p:txBody>
      </p:sp>
      <p:sp>
        <p:nvSpPr>
          <p:cNvPr id="227" name="Google Shape;227;p4"/>
          <p:cNvSpPr txBox="1"/>
          <p:nvPr/>
        </p:nvSpPr>
        <p:spPr>
          <a:xfrm>
            <a:off x="1247329" y="7357616"/>
            <a:ext cx="1706166" cy="2226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7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12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Pit loss estimation</a:t>
            </a:r>
            <a:endParaRPr/>
          </a:p>
        </p:txBody>
      </p:sp>
      <p:sp>
        <p:nvSpPr>
          <p:cNvPr id="228" name="Google Shape;228;p4"/>
          <p:cNvSpPr txBox="1"/>
          <p:nvPr/>
        </p:nvSpPr>
        <p:spPr>
          <a:xfrm>
            <a:off x="1247329" y="7624019"/>
            <a:ext cx="13699917" cy="1952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885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62" u="none" cap="none" strike="noStrike">
                <a:solidFill>
                  <a:srgbClr val="FF6B35"/>
                </a:solidFill>
                <a:latin typeface="Merriweather"/>
                <a:ea typeface="Merriweather"/>
                <a:cs typeface="Merriweather"/>
                <a:sym typeface="Merriweather"/>
              </a:rPr>
              <a:t>pit_loss_est_s, pit_loss_time_s, pit_state_multiplier, pit_loss_time_fallback_s, pit_loss_est_imputed_flag, pit_loss_time_imputed_flag</a:t>
            </a:r>
            <a:r>
              <a:rPr b="0" i="0" lang="en-US" sz="1062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- timp estimat pierdut la boxe, ajustat pentru Safety Car.</a:t>
            </a:r>
            <a:endParaRPr/>
          </a:p>
        </p:txBody>
      </p:sp>
      <p:sp>
        <p:nvSpPr>
          <p:cNvPr id="229" name="Google Shape;229;p4"/>
          <p:cNvSpPr txBox="1"/>
          <p:nvPr/>
        </p:nvSpPr>
        <p:spPr>
          <a:xfrm>
            <a:off x="730746" y="8494811"/>
            <a:ext cx="204639" cy="217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62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8</a:t>
            </a:r>
            <a:endParaRPr/>
          </a:p>
        </p:txBody>
      </p:sp>
      <p:sp>
        <p:nvSpPr>
          <p:cNvPr id="230" name="Google Shape;230;p4"/>
          <p:cNvSpPr txBox="1"/>
          <p:nvPr/>
        </p:nvSpPr>
        <p:spPr>
          <a:xfrm>
            <a:off x="1247329" y="8318450"/>
            <a:ext cx="12872855" cy="2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7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12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Context compozit - combinăm mai multe surse de informație (pneuri + poziție + trafic + risc) pentru a oferi o perspectivă de ansamblu asupra cursei</a:t>
            </a:r>
            <a:endParaRPr/>
          </a:p>
        </p:txBody>
      </p:sp>
      <p:sp>
        <p:nvSpPr>
          <p:cNvPr id="231" name="Google Shape;231;p4"/>
          <p:cNvSpPr txBox="1"/>
          <p:nvPr/>
        </p:nvSpPr>
        <p:spPr>
          <a:xfrm>
            <a:off x="1247329" y="8584852"/>
            <a:ext cx="7896671" cy="1952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885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62" u="none" cap="none" strike="noStrike">
                <a:solidFill>
                  <a:srgbClr val="FF6B35"/>
                </a:solidFill>
                <a:latin typeface="Merriweather"/>
                <a:ea typeface="Merriweather"/>
                <a:cs typeface="Merriweather"/>
                <a:sym typeface="Merriweather"/>
              </a:rPr>
              <a:t>in_battle_flag, clean_air_penalty_s, position_change_last_3</a:t>
            </a:r>
            <a:r>
              <a:rPr b="0" i="0" lang="en-US" sz="1062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 - pentru o viziune holistică.</a:t>
            </a:r>
            <a:endParaRPr/>
          </a:p>
        </p:txBody>
      </p:sp>
      <p:sp>
        <p:nvSpPr>
          <p:cNvPr id="232" name="Google Shape;232;p4"/>
          <p:cNvSpPr txBox="1"/>
          <p:nvPr/>
        </p:nvSpPr>
        <p:spPr>
          <a:xfrm>
            <a:off x="730746" y="9455646"/>
            <a:ext cx="204639" cy="217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62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9</a:t>
            </a:r>
            <a:endParaRPr/>
          </a:p>
        </p:txBody>
      </p:sp>
      <p:sp>
        <p:nvSpPr>
          <p:cNvPr id="233" name="Google Shape;233;p4"/>
          <p:cNvSpPr txBox="1"/>
          <p:nvPr/>
        </p:nvSpPr>
        <p:spPr>
          <a:xfrm>
            <a:off x="1247329" y="9279285"/>
            <a:ext cx="1706166" cy="2226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7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12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Targeturi pentru ML</a:t>
            </a:r>
            <a:endParaRPr/>
          </a:p>
        </p:txBody>
      </p:sp>
      <p:sp>
        <p:nvSpPr>
          <p:cNvPr id="234" name="Google Shape;234;p4"/>
          <p:cNvSpPr txBox="1"/>
          <p:nvPr/>
        </p:nvSpPr>
        <p:spPr>
          <a:xfrm>
            <a:off x="1247329" y="9545687"/>
            <a:ext cx="12953814" cy="1952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885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62" u="none" cap="none" strike="noStrike">
                <a:solidFill>
                  <a:srgbClr val="FF6B35"/>
                </a:solidFill>
                <a:latin typeface="Merriweather"/>
                <a:ea typeface="Merriweather"/>
                <a:cs typeface="Merriweather"/>
                <a:sym typeface="Merriweather"/>
              </a:rPr>
              <a:t>pit_in (binary) - </a:t>
            </a:r>
            <a:r>
              <a:rPr b="0" i="0" lang="en-US" sz="1062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clasificator binar care anticipează momentul optim de oprire la boxe.</a:t>
            </a:r>
            <a:r>
              <a:rPr b="0" i="0" lang="en-US" sz="1062" u="none" cap="none" strike="noStrike">
                <a:solidFill>
                  <a:srgbClr val="FF6B35"/>
                </a:solidFill>
                <a:latin typeface="Merriweather"/>
                <a:ea typeface="Merriweather"/>
                <a:cs typeface="Merriweather"/>
                <a:sym typeface="Merriweather"/>
              </a:rPr>
              <a:t> , compound (multiclass)</a:t>
            </a:r>
            <a:r>
              <a:rPr b="0" i="0" lang="en-US" sz="1062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-clasificator multiclass care prezice tipul optim de pneu pentru următorul stint.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243" name="Google Shape;243;p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4" name="Google Shape;244;p5"/>
          <p:cNvSpPr/>
          <p:nvPr/>
        </p:nvSpPr>
        <p:spPr>
          <a:xfrm>
            <a:off x="-106411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09151A">
              <a:alpha val="89803"/>
            </a:srgbClr>
          </a:solidFill>
          <a:ln>
            <a:noFill/>
          </a:ln>
        </p:spPr>
      </p:sp>
      <p:sp>
        <p:nvSpPr>
          <p:cNvPr id="245" name="Google Shape;245;p5"/>
          <p:cNvSpPr txBox="1"/>
          <p:nvPr/>
        </p:nvSpPr>
        <p:spPr>
          <a:xfrm>
            <a:off x="1045964" y="713780"/>
            <a:ext cx="15573083" cy="790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3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125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Feature Engineering: de la date brute la insight</a:t>
            </a:r>
            <a:endParaRPr/>
          </a:p>
        </p:txBody>
      </p:sp>
      <p:sp>
        <p:nvSpPr>
          <p:cNvPr id="246" name="Google Shape;246;p5"/>
          <p:cNvSpPr txBox="1"/>
          <p:nvPr/>
        </p:nvSpPr>
        <p:spPr>
          <a:xfrm>
            <a:off x="505982" y="2192536"/>
            <a:ext cx="4073682" cy="65140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5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66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Transformăm datele brute în feature-uri predictive esențiale. Acestea captează </a:t>
            </a:r>
            <a:r>
              <a:rPr b="1" i="0" lang="en-US" sz="2666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tendințele, ritmul și riscul strategic</a:t>
            </a:r>
            <a:r>
              <a:rPr b="0" i="0" lang="en-US" sz="2666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al fiecărui moment din cursă, ajutând modelul să anticipeze degradarea pneurilor, pierderea consistenței sau opririle la boxe.</a:t>
            </a:r>
            <a:endParaRPr/>
          </a:p>
        </p:txBody>
      </p:sp>
      <p:sp>
        <p:nvSpPr>
          <p:cNvPr id="247" name="Google Shape;247;p5"/>
          <p:cNvSpPr/>
          <p:nvPr/>
        </p:nvSpPr>
        <p:spPr>
          <a:xfrm>
            <a:off x="5768876" y="2652118"/>
            <a:ext cx="5610510" cy="28575"/>
          </a:xfrm>
          <a:custGeom>
            <a:rect b="b" l="l" r="r" t="t"/>
            <a:pathLst>
              <a:path extrusionOk="0" h="38100" w="7480681">
                <a:moveTo>
                  <a:pt x="0" y="0"/>
                </a:moveTo>
                <a:lnTo>
                  <a:pt x="7480681" y="0"/>
                </a:lnTo>
                <a:lnTo>
                  <a:pt x="7480681" y="38100"/>
                </a:lnTo>
                <a:lnTo>
                  <a:pt x="0" y="38100"/>
                </a:lnTo>
                <a:close/>
              </a:path>
            </a:pathLst>
          </a:custGeom>
          <a:solidFill>
            <a:srgbClr val="609DFF"/>
          </a:solidFill>
          <a:ln>
            <a:noFill/>
          </a:ln>
        </p:spPr>
      </p:sp>
      <p:sp>
        <p:nvSpPr>
          <p:cNvPr id="248" name="Google Shape;248;p5"/>
          <p:cNvSpPr txBox="1"/>
          <p:nvPr/>
        </p:nvSpPr>
        <p:spPr>
          <a:xfrm>
            <a:off x="5768876" y="2145059"/>
            <a:ext cx="3268712" cy="4180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3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62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Lag Features</a:t>
            </a:r>
            <a:endParaRPr/>
          </a:p>
        </p:txBody>
      </p:sp>
      <p:sp>
        <p:nvSpPr>
          <p:cNvPr id="249" name="Google Shape;249;p5"/>
          <p:cNvSpPr txBox="1"/>
          <p:nvPr/>
        </p:nvSpPr>
        <p:spPr>
          <a:xfrm>
            <a:off x="5768876" y="2754214"/>
            <a:ext cx="5610522" cy="9224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Capturează ritmul și consistența performanței.</a:t>
            </a:r>
            <a:endParaRPr/>
          </a:p>
        </p:txBody>
      </p:sp>
      <p:sp>
        <p:nvSpPr>
          <p:cNvPr id="250" name="Google Shape;250;p5"/>
          <p:cNvSpPr/>
          <p:nvPr/>
        </p:nvSpPr>
        <p:spPr>
          <a:xfrm>
            <a:off x="11640890" y="2652118"/>
            <a:ext cx="5610510" cy="28575"/>
          </a:xfrm>
          <a:custGeom>
            <a:rect b="b" l="l" r="r" t="t"/>
            <a:pathLst>
              <a:path extrusionOk="0" h="38100" w="7480681">
                <a:moveTo>
                  <a:pt x="0" y="0"/>
                </a:moveTo>
                <a:lnTo>
                  <a:pt x="7480681" y="0"/>
                </a:lnTo>
                <a:lnTo>
                  <a:pt x="7480681" y="38100"/>
                </a:lnTo>
                <a:lnTo>
                  <a:pt x="0" y="38100"/>
                </a:lnTo>
                <a:close/>
              </a:path>
            </a:pathLst>
          </a:custGeom>
          <a:solidFill>
            <a:srgbClr val="609DFF"/>
          </a:solidFill>
          <a:ln>
            <a:noFill/>
          </a:ln>
        </p:spPr>
      </p:sp>
      <p:sp>
        <p:nvSpPr>
          <p:cNvPr id="251" name="Google Shape;251;p5"/>
          <p:cNvSpPr txBox="1"/>
          <p:nvPr/>
        </p:nvSpPr>
        <p:spPr>
          <a:xfrm>
            <a:off x="11640890" y="2094905"/>
            <a:ext cx="4312224" cy="3952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3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62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Rolling Averages &amp; Std</a:t>
            </a:r>
            <a:endParaRPr/>
          </a:p>
        </p:txBody>
      </p:sp>
      <p:sp>
        <p:nvSpPr>
          <p:cNvPr id="252" name="Google Shape;252;p5"/>
          <p:cNvSpPr txBox="1"/>
          <p:nvPr/>
        </p:nvSpPr>
        <p:spPr>
          <a:xfrm>
            <a:off x="11648778" y="2754214"/>
            <a:ext cx="5610522" cy="9224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Detectează stabilitatea versus degradarea progresivă.</a:t>
            </a:r>
            <a:endParaRPr/>
          </a:p>
        </p:txBody>
      </p:sp>
      <p:sp>
        <p:nvSpPr>
          <p:cNvPr id="253" name="Google Shape;253;p5"/>
          <p:cNvSpPr/>
          <p:nvPr/>
        </p:nvSpPr>
        <p:spPr>
          <a:xfrm>
            <a:off x="5768876" y="5219997"/>
            <a:ext cx="5610510" cy="28575"/>
          </a:xfrm>
          <a:custGeom>
            <a:rect b="b" l="l" r="r" t="t"/>
            <a:pathLst>
              <a:path extrusionOk="0" h="38100" w="7480681">
                <a:moveTo>
                  <a:pt x="0" y="0"/>
                </a:moveTo>
                <a:lnTo>
                  <a:pt x="7480681" y="0"/>
                </a:lnTo>
                <a:lnTo>
                  <a:pt x="7480681" y="38100"/>
                </a:lnTo>
                <a:lnTo>
                  <a:pt x="0" y="38100"/>
                </a:lnTo>
                <a:close/>
              </a:path>
            </a:pathLst>
          </a:custGeom>
          <a:solidFill>
            <a:srgbClr val="609DFF"/>
          </a:solidFill>
          <a:ln>
            <a:noFill/>
          </a:ln>
        </p:spPr>
      </p:sp>
      <p:sp>
        <p:nvSpPr>
          <p:cNvPr id="254" name="Google Shape;254;p5"/>
          <p:cNvSpPr txBox="1"/>
          <p:nvPr/>
        </p:nvSpPr>
        <p:spPr>
          <a:xfrm>
            <a:off x="5768876" y="4662785"/>
            <a:ext cx="3971256" cy="3952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3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62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Linear Trend Analysis</a:t>
            </a:r>
            <a:endParaRPr/>
          </a:p>
        </p:txBody>
      </p:sp>
      <p:sp>
        <p:nvSpPr>
          <p:cNvPr id="255" name="Google Shape;255;p5"/>
          <p:cNvSpPr txBox="1"/>
          <p:nvPr/>
        </p:nvSpPr>
        <p:spPr>
          <a:xfrm>
            <a:off x="5768876" y="5324772"/>
            <a:ext cx="5610522" cy="5040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Cuantifică degradarea liniară a pneurilor.</a:t>
            </a:r>
            <a:endParaRPr/>
          </a:p>
        </p:txBody>
      </p:sp>
      <p:sp>
        <p:nvSpPr>
          <p:cNvPr id="256" name="Google Shape;256;p5"/>
          <p:cNvSpPr/>
          <p:nvPr/>
        </p:nvSpPr>
        <p:spPr>
          <a:xfrm>
            <a:off x="11640890" y="5219997"/>
            <a:ext cx="5610510" cy="28575"/>
          </a:xfrm>
          <a:custGeom>
            <a:rect b="b" l="l" r="r" t="t"/>
            <a:pathLst>
              <a:path extrusionOk="0" h="38100" w="7480681">
                <a:moveTo>
                  <a:pt x="0" y="0"/>
                </a:moveTo>
                <a:lnTo>
                  <a:pt x="7480681" y="0"/>
                </a:lnTo>
                <a:lnTo>
                  <a:pt x="7480681" y="38100"/>
                </a:lnTo>
                <a:lnTo>
                  <a:pt x="0" y="38100"/>
                </a:lnTo>
                <a:close/>
              </a:path>
            </a:pathLst>
          </a:custGeom>
          <a:solidFill>
            <a:srgbClr val="609DFF"/>
          </a:solidFill>
          <a:ln>
            <a:noFill/>
          </a:ln>
        </p:spPr>
      </p:sp>
      <p:sp>
        <p:nvSpPr>
          <p:cNvPr id="257" name="Google Shape;257;p5"/>
          <p:cNvSpPr txBox="1"/>
          <p:nvPr/>
        </p:nvSpPr>
        <p:spPr>
          <a:xfrm>
            <a:off x="11648778" y="4725441"/>
            <a:ext cx="3268713" cy="4180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3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62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Pit Loss Estimation</a:t>
            </a:r>
            <a:endParaRPr/>
          </a:p>
        </p:txBody>
      </p:sp>
      <p:sp>
        <p:nvSpPr>
          <p:cNvPr id="258" name="Google Shape;258;p5"/>
          <p:cNvSpPr txBox="1"/>
          <p:nvPr/>
        </p:nvSpPr>
        <p:spPr>
          <a:xfrm>
            <a:off x="11648778" y="5324772"/>
            <a:ext cx="5610522" cy="9224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Timp pierdut la boxe, ajustat pentru predicții realiste.</a:t>
            </a:r>
            <a:endParaRPr/>
          </a:p>
        </p:txBody>
      </p:sp>
      <p:sp>
        <p:nvSpPr>
          <p:cNvPr id="259" name="Google Shape;259;p5"/>
          <p:cNvSpPr/>
          <p:nvPr/>
        </p:nvSpPr>
        <p:spPr>
          <a:xfrm>
            <a:off x="5768876" y="7787879"/>
            <a:ext cx="11482578" cy="28575"/>
          </a:xfrm>
          <a:custGeom>
            <a:rect b="b" l="l" r="r" t="t"/>
            <a:pathLst>
              <a:path extrusionOk="0" h="38100" w="15310104">
                <a:moveTo>
                  <a:pt x="0" y="0"/>
                </a:moveTo>
                <a:lnTo>
                  <a:pt x="15310104" y="0"/>
                </a:lnTo>
                <a:lnTo>
                  <a:pt x="15310104" y="38100"/>
                </a:lnTo>
                <a:lnTo>
                  <a:pt x="0" y="38100"/>
                </a:lnTo>
                <a:close/>
              </a:path>
            </a:pathLst>
          </a:custGeom>
          <a:solidFill>
            <a:srgbClr val="609DFF"/>
          </a:solidFill>
          <a:ln>
            <a:noFill/>
          </a:ln>
        </p:spPr>
      </p:sp>
      <p:sp>
        <p:nvSpPr>
          <p:cNvPr id="260" name="Google Shape;260;p5"/>
          <p:cNvSpPr txBox="1"/>
          <p:nvPr/>
        </p:nvSpPr>
        <p:spPr>
          <a:xfrm>
            <a:off x="5768876" y="7233926"/>
            <a:ext cx="4595438" cy="3952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3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62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Risk &amp; Consistency Scores</a:t>
            </a:r>
            <a:endParaRPr/>
          </a:p>
        </p:txBody>
      </p:sp>
      <p:sp>
        <p:nvSpPr>
          <p:cNvPr id="261" name="Google Shape;261;p5"/>
          <p:cNvSpPr txBox="1"/>
          <p:nvPr/>
        </p:nvSpPr>
        <p:spPr>
          <a:xfrm>
            <a:off x="5768876" y="7892654"/>
            <a:ext cx="11482536" cy="5040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Metrici sintetice pentru scoring strategic bazat pe volatilitate și uzură.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270" name="Google Shape;270;p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1" name="Google Shape;271;p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09151A">
              <a:alpha val="89803"/>
            </a:srgbClr>
          </a:solidFill>
          <a:ln>
            <a:noFill/>
          </a:ln>
        </p:spPr>
      </p:sp>
      <p:sp>
        <p:nvSpPr>
          <p:cNvPr id="272" name="Google Shape;272;p6"/>
          <p:cNvSpPr txBox="1"/>
          <p:nvPr/>
        </p:nvSpPr>
        <p:spPr>
          <a:xfrm>
            <a:off x="1079747" y="1355874"/>
            <a:ext cx="9745614" cy="835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7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312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Arhitectura data lakehouse</a:t>
            </a:r>
            <a:endParaRPr/>
          </a:p>
        </p:txBody>
      </p:sp>
      <p:sp>
        <p:nvSpPr>
          <p:cNvPr id="273" name="Google Shape;273;p6"/>
          <p:cNvSpPr txBox="1"/>
          <p:nvPr/>
        </p:nvSpPr>
        <p:spPr>
          <a:xfrm>
            <a:off x="1079748" y="3362474"/>
            <a:ext cx="16128504" cy="5176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87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25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Arhitectura noastră data lakehouse organizează datele în trei straturi, de la brut la optimizat pentru Machine Learning.</a:t>
            </a:r>
            <a:endParaRPr/>
          </a:p>
        </p:txBody>
      </p:sp>
      <p:grpSp>
        <p:nvGrpSpPr>
          <p:cNvPr id="274" name="Google Shape;274;p6"/>
          <p:cNvGrpSpPr/>
          <p:nvPr/>
        </p:nvGrpSpPr>
        <p:grpSpPr>
          <a:xfrm>
            <a:off x="1479797" y="5258692"/>
            <a:ext cx="4800791" cy="279368"/>
            <a:chOff x="0" y="0"/>
            <a:chExt cx="6401054" cy="372491"/>
          </a:xfrm>
        </p:grpSpPr>
        <p:sp>
          <p:nvSpPr>
            <p:cNvPr id="275" name="Google Shape;275;p6"/>
            <p:cNvSpPr/>
            <p:nvPr/>
          </p:nvSpPr>
          <p:spPr>
            <a:xfrm>
              <a:off x="6350" y="6350"/>
              <a:ext cx="6388354" cy="359791"/>
            </a:xfrm>
            <a:custGeom>
              <a:rect b="b" l="l" r="r" t="t"/>
              <a:pathLst>
                <a:path extrusionOk="0" h="359791" w="6388354">
                  <a:moveTo>
                    <a:pt x="0" y="151130"/>
                  </a:moveTo>
                  <a:cubicBezTo>
                    <a:pt x="0" y="67691"/>
                    <a:pt x="69977" y="0"/>
                    <a:pt x="156210" y="0"/>
                  </a:cubicBezTo>
                  <a:lnTo>
                    <a:pt x="6232144" y="0"/>
                  </a:lnTo>
                  <a:cubicBezTo>
                    <a:pt x="6318377" y="0"/>
                    <a:pt x="6388354" y="67691"/>
                    <a:pt x="6388354" y="151130"/>
                  </a:cubicBezTo>
                  <a:lnTo>
                    <a:pt x="6388354" y="208534"/>
                  </a:lnTo>
                  <a:cubicBezTo>
                    <a:pt x="6388354" y="291973"/>
                    <a:pt x="6318377" y="359664"/>
                    <a:pt x="6232144" y="359664"/>
                  </a:cubicBezTo>
                  <a:lnTo>
                    <a:pt x="156210" y="359664"/>
                  </a:lnTo>
                  <a:cubicBezTo>
                    <a:pt x="69977" y="359791"/>
                    <a:pt x="0" y="292100"/>
                    <a:pt x="0" y="208534"/>
                  </a:cubicBezTo>
                  <a:close/>
                </a:path>
              </a:pathLst>
            </a:custGeom>
            <a:solidFill>
              <a:srgbClr val="0031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0" y="0"/>
              <a:ext cx="6401054" cy="372491"/>
            </a:xfrm>
            <a:custGeom>
              <a:rect b="b" l="l" r="r" t="t"/>
              <a:pathLst>
                <a:path extrusionOk="0" h="372491" w="6401054">
                  <a:moveTo>
                    <a:pt x="0" y="157480"/>
                  </a:moveTo>
                  <a:cubicBezTo>
                    <a:pt x="0" y="70358"/>
                    <a:pt x="73025" y="0"/>
                    <a:pt x="162560" y="0"/>
                  </a:cubicBezTo>
                  <a:lnTo>
                    <a:pt x="6238494" y="0"/>
                  </a:lnTo>
                  <a:lnTo>
                    <a:pt x="6238494" y="6350"/>
                  </a:lnTo>
                  <a:lnTo>
                    <a:pt x="6238494" y="0"/>
                  </a:lnTo>
                  <a:cubicBezTo>
                    <a:pt x="6328029" y="0"/>
                    <a:pt x="6401054" y="70358"/>
                    <a:pt x="6401054" y="157480"/>
                  </a:cubicBezTo>
                  <a:lnTo>
                    <a:pt x="6394704" y="157480"/>
                  </a:lnTo>
                  <a:lnTo>
                    <a:pt x="6401054" y="157480"/>
                  </a:lnTo>
                  <a:lnTo>
                    <a:pt x="6401054" y="214884"/>
                  </a:lnTo>
                  <a:lnTo>
                    <a:pt x="6394704" y="214884"/>
                  </a:lnTo>
                  <a:lnTo>
                    <a:pt x="6401054" y="214884"/>
                  </a:lnTo>
                  <a:cubicBezTo>
                    <a:pt x="6401054" y="302133"/>
                    <a:pt x="6328029" y="372364"/>
                    <a:pt x="6238494" y="372364"/>
                  </a:cubicBezTo>
                  <a:lnTo>
                    <a:pt x="6238494" y="366014"/>
                  </a:lnTo>
                  <a:lnTo>
                    <a:pt x="6238494" y="372364"/>
                  </a:lnTo>
                  <a:lnTo>
                    <a:pt x="162560" y="372364"/>
                  </a:lnTo>
                  <a:lnTo>
                    <a:pt x="162560" y="366014"/>
                  </a:lnTo>
                  <a:lnTo>
                    <a:pt x="162560" y="372364"/>
                  </a:lnTo>
                  <a:cubicBezTo>
                    <a:pt x="73025" y="372491"/>
                    <a:pt x="0" y="302133"/>
                    <a:pt x="0" y="214884"/>
                  </a:cubicBezTo>
                  <a:lnTo>
                    <a:pt x="0" y="157480"/>
                  </a:lnTo>
                  <a:lnTo>
                    <a:pt x="6350" y="157480"/>
                  </a:lnTo>
                  <a:lnTo>
                    <a:pt x="0" y="157480"/>
                  </a:lnTo>
                  <a:moveTo>
                    <a:pt x="12700" y="157480"/>
                  </a:moveTo>
                  <a:lnTo>
                    <a:pt x="12700" y="214884"/>
                  </a:lnTo>
                  <a:lnTo>
                    <a:pt x="6350" y="214884"/>
                  </a:lnTo>
                  <a:lnTo>
                    <a:pt x="12700" y="214884"/>
                  </a:lnTo>
                  <a:cubicBezTo>
                    <a:pt x="12700" y="294640"/>
                    <a:pt x="79629" y="359664"/>
                    <a:pt x="162560" y="359664"/>
                  </a:cubicBezTo>
                  <a:lnTo>
                    <a:pt x="6238494" y="359664"/>
                  </a:lnTo>
                  <a:cubicBezTo>
                    <a:pt x="6321425" y="359664"/>
                    <a:pt x="6388354" y="294640"/>
                    <a:pt x="6388354" y="214884"/>
                  </a:cubicBezTo>
                  <a:lnTo>
                    <a:pt x="6388354" y="157480"/>
                  </a:lnTo>
                  <a:cubicBezTo>
                    <a:pt x="6388354" y="77724"/>
                    <a:pt x="6321425" y="12700"/>
                    <a:pt x="6238494" y="12700"/>
                  </a:cubicBezTo>
                  <a:lnTo>
                    <a:pt x="162560" y="12700"/>
                  </a:lnTo>
                  <a:lnTo>
                    <a:pt x="162560" y="6350"/>
                  </a:lnTo>
                  <a:lnTo>
                    <a:pt x="162560" y="12700"/>
                  </a:lnTo>
                  <a:cubicBezTo>
                    <a:pt x="79629" y="12700"/>
                    <a:pt x="12700" y="77724"/>
                    <a:pt x="12700" y="157480"/>
                  </a:cubicBezTo>
                  <a:close/>
                </a:path>
              </a:pathLst>
            </a:custGeom>
            <a:solidFill>
              <a:srgbClr val="194A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" name="Google Shape;277;p6"/>
          <p:cNvGrpSpPr/>
          <p:nvPr/>
        </p:nvGrpSpPr>
        <p:grpSpPr>
          <a:xfrm>
            <a:off x="1074985" y="4988644"/>
            <a:ext cx="819341" cy="819341"/>
            <a:chOff x="0" y="0"/>
            <a:chExt cx="1092454" cy="1092454"/>
          </a:xfrm>
        </p:grpSpPr>
        <p:sp>
          <p:nvSpPr>
            <p:cNvPr id="278" name="Google Shape;278;p6"/>
            <p:cNvSpPr/>
            <p:nvPr/>
          </p:nvSpPr>
          <p:spPr>
            <a:xfrm>
              <a:off x="6350" y="6350"/>
              <a:ext cx="1079754" cy="1079754"/>
            </a:xfrm>
            <a:custGeom>
              <a:rect b="b" l="l" r="r" t="t"/>
              <a:pathLst>
                <a:path extrusionOk="0" h="1079754" w="1079754">
                  <a:moveTo>
                    <a:pt x="0" y="539877"/>
                  </a:moveTo>
                  <a:cubicBezTo>
                    <a:pt x="0" y="241681"/>
                    <a:pt x="241681" y="0"/>
                    <a:pt x="539877" y="0"/>
                  </a:cubicBezTo>
                  <a:cubicBezTo>
                    <a:pt x="838073" y="0"/>
                    <a:pt x="1079754" y="241681"/>
                    <a:pt x="1079754" y="539877"/>
                  </a:cubicBezTo>
                  <a:cubicBezTo>
                    <a:pt x="1079754" y="838073"/>
                    <a:pt x="837946" y="1079754"/>
                    <a:pt x="539877" y="1079754"/>
                  </a:cubicBezTo>
                  <a:cubicBezTo>
                    <a:pt x="241808" y="1079754"/>
                    <a:pt x="0" y="837946"/>
                    <a:pt x="0" y="539877"/>
                  </a:cubicBezTo>
                  <a:close/>
                </a:path>
              </a:pathLst>
            </a:custGeom>
            <a:solidFill>
              <a:srgbClr val="0031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0" y="0"/>
              <a:ext cx="1092454" cy="1092454"/>
            </a:xfrm>
            <a:custGeom>
              <a:rect b="b" l="l" r="r" t="t"/>
              <a:pathLst>
                <a:path extrusionOk="0" h="1092454" w="1092454">
                  <a:moveTo>
                    <a:pt x="0" y="546227"/>
                  </a:moveTo>
                  <a:cubicBezTo>
                    <a:pt x="0" y="244602"/>
                    <a:pt x="244602" y="0"/>
                    <a:pt x="546227" y="0"/>
                  </a:cubicBezTo>
                  <a:cubicBezTo>
                    <a:pt x="548132" y="0"/>
                    <a:pt x="550037" y="889"/>
                    <a:pt x="551180" y="2413"/>
                  </a:cubicBezTo>
                  <a:lnTo>
                    <a:pt x="546227" y="6350"/>
                  </a:lnTo>
                  <a:lnTo>
                    <a:pt x="546227" y="0"/>
                  </a:lnTo>
                  <a:lnTo>
                    <a:pt x="546227" y="6350"/>
                  </a:lnTo>
                  <a:lnTo>
                    <a:pt x="546227" y="0"/>
                  </a:lnTo>
                  <a:cubicBezTo>
                    <a:pt x="847852" y="0"/>
                    <a:pt x="1092454" y="244602"/>
                    <a:pt x="1092454" y="546227"/>
                  </a:cubicBezTo>
                  <a:cubicBezTo>
                    <a:pt x="1092454" y="548640"/>
                    <a:pt x="1091057" y="550799"/>
                    <a:pt x="1088898" y="551942"/>
                  </a:cubicBezTo>
                  <a:lnTo>
                    <a:pt x="1086104" y="546227"/>
                  </a:lnTo>
                  <a:lnTo>
                    <a:pt x="1092454" y="546227"/>
                  </a:lnTo>
                  <a:cubicBezTo>
                    <a:pt x="1092454" y="847852"/>
                    <a:pt x="847852" y="1092454"/>
                    <a:pt x="546227" y="1092454"/>
                  </a:cubicBezTo>
                  <a:lnTo>
                    <a:pt x="546227" y="1086104"/>
                  </a:lnTo>
                  <a:lnTo>
                    <a:pt x="546227" y="1092454"/>
                  </a:lnTo>
                  <a:cubicBezTo>
                    <a:pt x="244602" y="1092454"/>
                    <a:pt x="0" y="847852"/>
                    <a:pt x="0" y="546227"/>
                  </a:cubicBezTo>
                  <a:lnTo>
                    <a:pt x="6350" y="546227"/>
                  </a:lnTo>
                  <a:lnTo>
                    <a:pt x="0" y="546227"/>
                  </a:lnTo>
                  <a:moveTo>
                    <a:pt x="12700" y="546227"/>
                  </a:moveTo>
                  <a:lnTo>
                    <a:pt x="6350" y="546227"/>
                  </a:lnTo>
                  <a:lnTo>
                    <a:pt x="12700" y="546227"/>
                  </a:lnTo>
                  <a:cubicBezTo>
                    <a:pt x="12700" y="840867"/>
                    <a:pt x="251587" y="1079754"/>
                    <a:pt x="546227" y="1079754"/>
                  </a:cubicBezTo>
                  <a:cubicBezTo>
                    <a:pt x="840867" y="1079754"/>
                    <a:pt x="1079754" y="840867"/>
                    <a:pt x="1079754" y="546227"/>
                  </a:cubicBezTo>
                  <a:cubicBezTo>
                    <a:pt x="1079754" y="543814"/>
                    <a:pt x="1081151" y="541655"/>
                    <a:pt x="1083310" y="540512"/>
                  </a:cubicBezTo>
                  <a:lnTo>
                    <a:pt x="1086104" y="546227"/>
                  </a:lnTo>
                  <a:lnTo>
                    <a:pt x="1079754" y="546227"/>
                  </a:lnTo>
                  <a:cubicBezTo>
                    <a:pt x="1079754" y="251587"/>
                    <a:pt x="840867" y="12700"/>
                    <a:pt x="546227" y="12700"/>
                  </a:cubicBezTo>
                  <a:cubicBezTo>
                    <a:pt x="544322" y="12700"/>
                    <a:pt x="542417" y="11811"/>
                    <a:pt x="541274" y="10287"/>
                  </a:cubicBezTo>
                  <a:lnTo>
                    <a:pt x="546227" y="6350"/>
                  </a:lnTo>
                  <a:lnTo>
                    <a:pt x="546227" y="12700"/>
                  </a:lnTo>
                  <a:cubicBezTo>
                    <a:pt x="251587" y="12700"/>
                    <a:pt x="12700" y="251587"/>
                    <a:pt x="12700" y="546227"/>
                  </a:cubicBezTo>
                  <a:close/>
                </a:path>
              </a:pathLst>
            </a:custGeom>
            <a:solidFill>
              <a:srgbClr val="194A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descr="preencoded.png" id="280" name="Google Shape;280;p6"/>
          <p:cNvSpPr/>
          <p:nvPr/>
        </p:nvSpPr>
        <p:spPr>
          <a:xfrm>
            <a:off x="1282154" y="5195812"/>
            <a:ext cx="404812" cy="404812"/>
          </a:xfrm>
          <a:custGeom>
            <a:rect b="b" l="l" r="r" t="t"/>
            <a:pathLst>
              <a:path extrusionOk="0" h="404812" w="404812">
                <a:moveTo>
                  <a:pt x="0" y="0"/>
                </a:moveTo>
                <a:lnTo>
                  <a:pt x="404812" y="0"/>
                </a:lnTo>
                <a:lnTo>
                  <a:pt x="404812" y="404813"/>
                </a:lnTo>
                <a:lnTo>
                  <a:pt x="0" y="4048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650" l="0" r="0" t="-4650"/>
            </a:stretch>
          </a:blipFill>
          <a:ln>
            <a:noFill/>
          </a:ln>
        </p:spPr>
      </p:sp>
      <p:sp>
        <p:nvSpPr>
          <p:cNvPr id="281" name="Google Shape;281;p6"/>
          <p:cNvSpPr txBox="1"/>
          <p:nvPr/>
        </p:nvSpPr>
        <p:spPr>
          <a:xfrm>
            <a:off x="1349574" y="6054030"/>
            <a:ext cx="3374529" cy="440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1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25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Bronze Layer</a:t>
            </a:r>
            <a:endParaRPr/>
          </a:p>
        </p:txBody>
      </p:sp>
      <p:sp>
        <p:nvSpPr>
          <p:cNvPr id="282" name="Google Shape;282;p6"/>
          <p:cNvSpPr txBox="1"/>
          <p:nvPr/>
        </p:nvSpPr>
        <p:spPr>
          <a:xfrm>
            <a:off x="1349574" y="6570910"/>
            <a:ext cx="4656535" cy="13814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87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25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Date brute (raw laps) din FastF1 API. Nu este stocat local, bazându-se pe caching-ul intern FastF1.</a:t>
            </a:r>
            <a:endParaRPr/>
          </a:p>
        </p:txBody>
      </p:sp>
      <p:grpSp>
        <p:nvGrpSpPr>
          <p:cNvPr id="283" name="Google Shape;283;p6"/>
          <p:cNvGrpSpPr/>
          <p:nvPr/>
        </p:nvGrpSpPr>
        <p:grpSpPr>
          <a:xfrm>
            <a:off x="6945809" y="4853731"/>
            <a:ext cx="4800886" cy="279368"/>
            <a:chOff x="0" y="0"/>
            <a:chExt cx="6401181" cy="372491"/>
          </a:xfrm>
        </p:grpSpPr>
        <p:sp>
          <p:nvSpPr>
            <p:cNvPr id="284" name="Google Shape;284;p6"/>
            <p:cNvSpPr/>
            <p:nvPr/>
          </p:nvSpPr>
          <p:spPr>
            <a:xfrm>
              <a:off x="6350" y="6350"/>
              <a:ext cx="6388481" cy="359791"/>
            </a:xfrm>
            <a:custGeom>
              <a:rect b="b" l="l" r="r" t="t"/>
              <a:pathLst>
                <a:path extrusionOk="0" h="359791" w="6388481">
                  <a:moveTo>
                    <a:pt x="0" y="151130"/>
                  </a:moveTo>
                  <a:cubicBezTo>
                    <a:pt x="0" y="67691"/>
                    <a:pt x="69977" y="0"/>
                    <a:pt x="156210" y="0"/>
                  </a:cubicBezTo>
                  <a:lnTo>
                    <a:pt x="6232271" y="0"/>
                  </a:lnTo>
                  <a:cubicBezTo>
                    <a:pt x="6318504" y="0"/>
                    <a:pt x="6388481" y="67691"/>
                    <a:pt x="6388481" y="151130"/>
                  </a:cubicBezTo>
                  <a:lnTo>
                    <a:pt x="6388481" y="208534"/>
                  </a:lnTo>
                  <a:cubicBezTo>
                    <a:pt x="6388481" y="291973"/>
                    <a:pt x="6318504" y="359664"/>
                    <a:pt x="6232271" y="359664"/>
                  </a:cubicBezTo>
                  <a:lnTo>
                    <a:pt x="156210" y="359664"/>
                  </a:lnTo>
                  <a:cubicBezTo>
                    <a:pt x="69977" y="359791"/>
                    <a:pt x="0" y="292100"/>
                    <a:pt x="0" y="208534"/>
                  </a:cubicBezTo>
                  <a:close/>
                </a:path>
              </a:pathLst>
            </a:custGeom>
            <a:solidFill>
              <a:srgbClr val="0031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0" y="0"/>
              <a:ext cx="6401181" cy="372491"/>
            </a:xfrm>
            <a:custGeom>
              <a:rect b="b" l="l" r="r" t="t"/>
              <a:pathLst>
                <a:path extrusionOk="0" h="372491" w="6401181">
                  <a:moveTo>
                    <a:pt x="0" y="157480"/>
                  </a:moveTo>
                  <a:cubicBezTo>
                    <a:pt x="0" y="70358"/>
                    <a:pt x="73025" y="0"/>
                    <a:pt x="162560" y="0"/>
                  </a:cubicBezTo>
                  <a:lnTo>
                    <a:pt x="6238621" y="0"/>
                  </a:lnTo>
                  <a:lnTo>
                    <a:pt x="6238621" y="6350"/>
                  </a:lnTo>
                  <a:lnTo>
                    <a:pt x="6238621" y="0"/>
                  </a:lnTo>
                  <a:cubicBezTo>
                    <a:pt x="6328156" y="0"/>
                    <a:pt x="6401181" y="70358"/>
                    <a:pt x="6401181" y="157480"/>
                  </a:cubicBezTo>
                  <a:lnTo>
                    <a:pt x="6394831" y="157480"/>
                  </a:lnTo>
                  <a:lnTo>
                    <a:pt x="6401181" y="157480"/>
                  </a:lnTo>
                  <a:lnTo>
                    <a:pt x="6401181" y="214884"/>
                  </a:lnTo>
                  <a:lnTo>
                    <a:pt x="6394831" y="214884"/>
                  </a:lnTo>
                  <a:lnTo>
                    <a:pt x="6401181" y="214884"/>
                  </a:lnTo>
                  <a:cubicBezTo>
                    <a:pt x="6401181" y="302133"/>
                    <a:pt x="6328156" y="372364"/>
                    <a:pt x="6238621" y="372364"/>
                  </a:cubicBezTo>
                  <a:lnTo>
                    <a:pt x="6238621" y="366014"/>
                  </a:lnTo>
                  <a:lnTo>
                    <a:pt x="6238621" y="372364"/>
                  </a:lnTo>
                  <a:lnTo>
                    <a:pt x="162560" y="372364"/>
                  </a:lnTo>
                  <a:lnTo>
                    <a:pt x="162560" y="366014"/>
                  </a:lnTo>
                  <a:lnTo>
                    <a:pt x="162560" y="372364"/>
                  </a:lnTo>
                  <a:cubicBezTo>
                    <a:pt x="73025" y="372491"/>
                    <a:pt x="0" y="302133"/>
                    <a:pt x="0" y="214884"/>
                  </a:cubicBezTo>
                  <a:lnTo>
                    <a:pt x="0" y="157480"/>
                  </a:lnTo>
                  <a:lnTo>
                    <a:pt x="6350" y="157480"/>
                  </a:lnTo>
                  <a:lnTo>
                    <a:pt x="0" y="157480"/>
                  </a:lnTo>
                  <a:moveTo>
                    <a:pt x="12700" y="157480"/>
                  </a:moveTo>
                  <a:lnTo>
                    <a:pt x="12700" y="214884"/>
                  </a:lnTo>
                  <a:lnTo>
                    <a:pt x="6350" y="214884"/>
                  </a:lnTo>
                  <a:lnTo>
                    <a:pt x="12700" y="214884"/>
                  </a:lnTo>
                  <a:cubicBezTo>
                    <a:pt x="12700" y="294640"/>
                    <a:pt x="79629" y="359664"/>
                    <a:pt x="162560" y="359664"/>
                  </a:cubicBezTo>
                  <a:lnTo>
                    <a:pt x="6238621" y="359664"/>
                  </a:lnTo>
                  <a:cubicBezTo>
                    <a:pt x="6321552" y="359664"/>
                    <a:pt x="6388481" y="294640"/>
                    <a:pt x="6388481" y="214884"/>
                  </a:cubicBezTo>
                  <a:lnTo>
                    <a:pt x="6388481" y="157480"/>
                  </a:lnTo>
                  <a:cubicBezTo>
                    <a:pt x="6388481" y="77724"/>
                    <a:pt x="6321552" y="12700"/>
                    <a:pt x="6238621" y="12700"/>
                  </a:cubicBezTo>
                  <a:lnTo>
                    <a:pt x="162560" y="12700"/>
                  </a:lnTo>
                  <a:lnTo>
                    <a:pt x="162560" y="6350"/>
                  </a:lnTo>
                  <a:lnTo>
                    <a:pt x="162560" y="12700"/>
                  </a:lnTo>
                  <a:cubicBezTo>
                    <a:pt x="79629" y="12700"/>
                    <a:pt x="12700" y="77724"/>
                    <a:pt x="12700" y="157480"/>
                  </a:cubicBezTo>
                  <a:close/>
                </a:path>
              </a:pathLst>
            </a:custGeom>
            <a:solidFill>
              <a:srgbClr val="194A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" name="Google Shape;286;p6"/>
          <p:cNvGrpSpPr/>
          <p:nvPr/>
        </p:nvGrpSpPr>
        <p:grpSpPr>
          <a:xfrm>
            <a:off x="6540996" y="4583682"/>
            <a:ext cx="819341" cy="819341"/>
            <a:chOff x="0" y="0"/>
            <a:chExt cx="1092454" cy="1092454"/>
          </a:xfrm>
        </p:grpSpPr>
        <p:sp>
          <p:nvSpPr>
            <p:cNvPr id="287" name="Google Shape;287;p6"/>
            <p:cNvSpPr/>
            <p:nvPr/>
          </p:nvSpPr>
          <p:spPr>
            <a:xfrm>
              <a:off x="6350" y="6350"/>
              <a:ext cx="1079754" cy="1079754"/>
            </a:xfrm>
            <a:custGeom>
              <a:rect b="b" l="l" r="r" t="t"/>
              <a:pathLst>
                <a:path extrusionOk="0" h="1079754" w="1079754">
                  <a:moveTo>
                    <a:pt x="0" y="539877"/>
                  </a:moveTo>
                  <a:cubicBezTo>
                    <a:pt x="0" y="241681"/>
                    <a:pt x="241681" y="0"/>
                    <a:pt x="539877" y="0"/>
                  </a:cubicBezTo>
                  <a:cubicBezTo>
                    <a:pt x="838073" y="0"/>
                    <a:pt x="1079754" y="241681"/>
                    <a:pt x="1079754" y="539877"/>
                  </a:cubicBezTo>
                  <a:cubicBezTo>
                    <a:pt x="1079754" y="838073"/>
                    <a:pt x="837946" y="1079754"/>
                    <a:pt x="539877" y="1079754"/>
                  </a:cubicBezTo>
                  <a:cubicBezTo>
                    <a:pt x="241808" y="1079754"/>
                    <a:pt x="0" y="837946"/>
                    <a:pt x="0" y="539877"/>
                  </a:cubicBezTo>
                  <a:close/>
                </a:path>
              </a:pathLst>
            </a:custGeom>
            <a:solidFill>
              <a:srgbClr val="0031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0" y="0"/>
              <a:ext cx="1092454" cy="1092454"/>
            </a:xfrm>
            <a:custGeom>
              <a:rect b="b" l="l" r="r" t="t"/>
              <a:pathLst>
                <a:path extrusionOk="0" h="1092454" w="1092454">
                  <a:moveTo>
                    <a:pt x="0" y="546227"/>
                  </a:moveTo>
                  <a:cubicBezTo>
                    <a:pt x="0" y="244602"/>
                    <a:pt x="244602" y="0"/>
                    <a:pt x="546227" y="0"/>
                  </a:cubicBezTo>
                  <a:cubicBezTo>
                    <a:pt x="548132" y="0"/>
                    <a:pt x="550037" y="889"/>
                    <a:pt x="551180" y="2413"/>
                  </a:cubicBezTo>
                  <a:lnTo>
                    <a:pt x="546227" y="6350"/>
                  </a:lnTo>
                  <a:lnTo>
                    <a:pt x="546227" y="0"/>
                  </a:lnTo>
                  <a:lnTo>
                    <a:pt x="546227" y="6350"/>
                  </a:lnTo>
                  <a:lnTo>
                    <a:pt x="546227" y="0"/>
                  </a:lnTo>
                  <a:cubicBezTo>
                    <a:pt x="847852" y="0"/>
                    <a:pt x="1092454" y="244602"/>
                    <a:pt x="1092454" y="546227"/>
                  </a:cubicBezTo>
                  <a:cubicBezTo>
                    <a:pt x="1092454" y="548640"/>
                    <a:pt x="1091057" y="550799"/>
                    <a:pt x="1088898" y="551942"/>
                  </a:cubicBezTo>
                  <a:lnTo>
                    <a:pt x="1086104" y="546227"/>
                  </a:lnTo>
                  <a:lnTo>
                    <a:pt x="1092454" y="546227"/>
                  </a:lnTo>
                  <a:cubicBezTo>
                    <a:pt x="1092454" y="847852"/>
                    <a:pt x="847852" y="1092454"/>
                    <a:pt x="546227" y="1092454"/>
                  </a:cubicBezTo>
                  <a:lnTo>
                    <a:pt x="546227" y="1086104"/>
                  </a:lnTo>
                  <a:lnTo>
                    <a:pt x="546227" y="1092454"/>
                  </a:lnTo>
                  <a:cubicBezTo>
                    <a:pt x="244602" y="1092454"/>
                    <a:pt x="0" y="847852"/>
                    <a:pt x="0" y="546227"/>
                  </a:cubicBezTo>
                  <a:lnTo>
                    <a:pt x="6350" y="546227"/>
                  </a:lnTo>
                  <a:lnTo>
                    <a:pt x="0" y="546227"/>
                  </a:lnTo>
                  <a:moveTo>
                    <a:pt x="12700" y="546227"/>
                  </a:moveTo>
                  <a:lnTo>
                    <a:pt x="6350" y="546227"/>
                  </a:lnTo>
                  <a:lnTo>
                    <a:pt x="12700" y="546227"/>
                  </a:lnTo>
                  <a:cubicBezTo>
                    <a:pt x="12700" y="840867"/>
                    <a:pt x="251587" y="1079754"/>
                    <a:pt x="546227" y="1079754"/>
                  </a:cubicBezTo>
                  <a:cubicBezTo>
                    <a:pt x="840867" y="1079754"/>
                    <a:pt x="1079754" y="840867"/>
                    <a:pt x="1079754" y="546227"/>
                  </a:cubicBezTo>
                  <a:cubicBezTo>
                    <a:pt x="1079754" y="543814"/>
                    <a:pt x="1081151" y="541655"/>
                    <a:pt x="1083310" y="540512"/>
                  </a:cubicBezTo>
                  <a:lnTo>
                    <a:pt x="1086104" y="546227"/>
                  </a:lnTo>
                  <a:lnTo>
                    <a:pt x="1079754" y="546227"/>
                  </a:lnTo>
                  <a:cubicBezTo>
                    <a:pt x="1079754" y="251587"/>
                    <a:pt x="840867" y="12700"/>
                    <a:pt x="546227" y="12700"/>
                  </a:cubicBezTo>
                  <a:cubicBezTo>
                    <a:pt x="544322" y="12700"/>
                    <a:pt x="542417" y="11811"/>
                    <a:pt x="541274" y="10287"/>
                  </a:cubicBezTo>
                  <a:lnTo>
                    <a:pt x="546227" y="6350"/>
                  </a:lnTo>
                  <a:lnTo>
                    <a:pt x="546227" y="12700"/>
                  </a:lnTo>
                  <a:cubicBezTo>
                    <a:pt x="251587" y="12700"/>
                    <a:pt x="12700" y="251587"/>
                    <a:pt x="12700" y="546227"/>
                  </a:cubicBezTo>
                  <a:close/>
                </a:path>
              </a:pathLst>
            </a:custGeom>
            <a:solidFill>
              <a:srgbClr val="194A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descr="preencoded.png" id="289" name="Google Shape;289;p6"/>
          <p:cNvSpPr/>
          <p:nvPr/>
        </p:nvSpPr>
        <p:spPr>
          <a:xfrm>
            <a:off x="6748165" y="4790851"/>
            <a:ext cx="404812" cy="404812"/>
          </a:xfrm>
          <a:custGeom>
            <a:rect b="b" l="l" r="r" t="t"/>
            <a:pathLst>
              <a:path extrusionOk="0" h="404812" w="404812">
                <a:moveTo>
                  <a:pt x="0" y="0"/>
                </a:moveTo>
                <a:lnTo>
                  <a:pt x="404812" y="0"/>
                </a:lnTo>
                <a:lnTo>
                  <a:pt x="404812" y="404813"/>
                </a:lnTo>
                <a:lnTo>
                  <a:pt x="0" y="4048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4650" r="-4650" t="0"/>
            </a:stretch>
          </a:blipFill>
          <a:ln>
            <a:noFill/>
          </a:ln>
        </p:spPr>
      </p:sp>
      <p:sp>
        <p:nvSpPr>
          <p:cNvPr id="290" name="Google Shape;290;p6"/>
          <p:cNvSpPr txBox="1"/>
          <p:nvPr/>
        </p:nvSpPr>
        <p:spPr>
          <a:xfrm>
            <a:off x="6815584" y="5649069"/>
            <a:ext cx="3374529" cy="440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1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25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Silver Layer</a:t>
            </a:r>
            <a:endParaRPr/>
          </a:p>
        </p:txBody>
      </p:sp>
      <p:sp>
        <p:nvSpPr>
          <p:cNvPr id="291" name="Google Shape;291;p6"/>
          <p:cNvSpPr txBox="1"/>
          <p:nvPr/>
        </p:nvSpPr>
        <p:spPr>
          <a:xfrm>
            <a:off x="6815584" y="6165949"/>
            <a:ext cx="4656684" cy="13814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87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25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Date curățate, normalizate și îmbogățite cu informații meteo (Meteostat).</a:t>
            </a:r>
            <a:endParaRPr/>
          </a:p>
        </p:txBody>
      </p:sp>
      <p:grpSp>
        <p:nvGrpSpPr>
          <p:cNvPr id="292" name="Google Shape;292;p6"/>
          <p:cNvGrpSpPr/>
          <p:nvPr/>
        </p:nvGrpSpPr>
        <p:grpSpPr>
          <a:xfrm>
            <a:off x="12411967" y="4448919"/>
            <a:ext cx="4800886" cy="279368"/>
            <a:chOff x="0" y="0"/>
            <a:chExt cx="6401181" cy="372491"/>
          </a:xfrm>
        </p:grpSpPr>
        <p:sp>
          <p:nvSpPr>
            <p:cNvPr id="293" name="Google Shape;293;p6"/>
            <p:cNvSpPr/>
            <p:nvPr/>
          </p:nvSpPr>
          <p:spPr>
            <a:xfrm>
              <a:off x="6350" y="6350"/>
              <a:ext cx="6388481" cy="359791"/>
            </a:xfrm>
            <a:custGeom>
              <a:rect b="b" l="l" r="r" t="t"/>
              <a:pathLst>
                <a:path extrusionOk="0" h="359791" w="6388481">
                  <a:moveTo>
                    <a:pt x="0" y="151130"/>
                  </a:moveTo>
                  <a:cubicBezTo>
                    <a:pt x="0" y="67691"/>
                    <a:pt x="69977" y="0"/>
                    <a:pt x="156210" y="0"/>
                  </a:cubicBezTo>
                  <a:lnTo>
                    <a:pt x="6232271" y="0"/>
                  </a:lnTo>
                  <a:cubicBezTo>
                    <a:pt x="6318504" y="0"/>
                    <a:pt x="6388481" y="67691"/>
                    <a:pt x="6388481" y="151130"/>
                  </a:cubicBezTo>
                  <a:lnTo>
                    <a:pt x="6388481" y="208534"/>
                  </a:lnTo>
                  <a:cubicBezTo>
                    <a:pt x="6388481" y="291973"/>
                    <a:pt x="6318504" y="359664"/>
                    <a:pt x="6232271" y="359664"/>
                  </a:cubicBezTo>
                  <a:lnTo>
                    <a:pt x="156210" y="359664"/>
                  </a:lnTo>
                  <a:cubicBezTo>
                    <a:pt x="69977" y="359791"/>
                    <a:pt x="0" y="292100"/>
                    <a:pt x="0" y="208534"/>
                  </a:cubicBezTo>
                  <a:close/>
                </a:path>
              </a:pathLst>
            </a:custGeom>
            <a:solidFill>
              <a:srgbClr val="0031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0" y="0"/>
              <a:ext cx="6401181" cy="372491"/>
            </a:xfrm>
            <a:custGeom>
              <a:rect b="b" l="l" r="r" t="t"/>
              <a:pathLst>
                <a:path extrusionOk="0" h="372491" w="6401181">
                  <a:moveTo>
                    <a:pt x="0" y="157480"/>
                  </a:moveTo>
                  <a:cubicBezTo>
                    <a:pt x="0" y="70358"/>
                    <a:pt x="73025" y="0"/>
                    <a:pt x="162560" y="0"/>
                  </a:cubicBezTo>
                  <a:lnTo>
                    <a:pt x="6238621" y="0"/>
                  </a:lnTo>
                  <a:lnTo>
                    <a:pt x="6238621" y="6350"/>
                  </a:lnTo>
                  <a:lnTo>
                    <a:pt x="6238621" y="0"/>
                  </a:lnTo>
                  <a:cubicBezTo>
                    <a:pt x="6328156" y="0"/>
                    <a:pt x="6401181" y="70358"/>
                    <a:pt x="6401181" y="157480"/>
                  </a:cubicBezTo>
                  <a:lnTo>
                    <a:pt x="6394831" y="157480"/>
                  </a:lnTo>
                  <a:lnTo>
                    <a:pt x="6401181" y="157480"/>
                  </a:lnTo>
                  <a:lnTo>
                    <a:pt x="6401181" y="214884"/>
                  </a:lnTo>
                  <a:lnTo>
                    <a:pt x="6394831" y="214884"/>
                  </a:lnTo>
                  <a:lnTo>
                    <a:pt x="6401181" y="214884"/>
                  </a:lnTo>
                  <a:cubicBezTo>
                    <a:pt x="6401181" y="302133"/>
                    <a:pt x="6328156" y="372364"/>
                    <a:pt x="6238621" y="372364"/>
                  </a:cubicBezTo>
                  <a:lnTo>
                    <a:pt x="6238621" y="366014"/>
                  </a:lnTo>
                  <a:lnTo>
                    <a:pt x="6238621" y="372364"/>
                  </a:lnTo>
                  <a:lnTo>
                    <a:pt x="162560" y="372364"/>
                  </a:lnTo>
                  <a:lnTo>
                    <a:pt x="162560" y="366014"/>
                  </a:lnTo>
                  <a:lnTo>
                    <a:pt x="162560" y="372364"/>
                  </a:lnTo>
                  <a:cubicBezTo>
                    <a:pt x="73025" y="372491"/>
                    <a:pt x="0" y="302133"/>
                    <a:pt x="0" y="214884"/>
                  </a:cubicBezTo>
                  <a:lnTo>
                    <a:pt x="0" y="157480"/>
                  </a:lnTo>
                  <a:lnTo>
                    <a:pt x="6350" y="157480"/>
                  </a:lnTo>
                  <a:lnTo>
                    <a:pt x="0" y="157480"/>
                  </a:lnTo>
                  <a:moveTo>
                    <a:pt x="12700" y="157480"/>
                  </a:moveTo>
                  <a:lnTo>
                    <a:pt x="12700" y="214884"/>
                  </a:lnTo>
                  <a:lnTo>
                    <a:pt x="6350" y="214884"/>
                  </a:lnTo>
                  <a:lnTo>
                    <a:pt x="12700" y="214884"/>
                  </a:lnTo>
                  <a:cubicBezTo>
                    <a:pt x="12700" y="294640"/>
                    <a:pt x="79629" y="359664"/>
                    <a:pt x="162560" y="359664"/>
                  </a:cubicBezTo>
                  <a:lnTo>
                    <a:pt x="6238621" y="359664"/>
                  </a:lnTo>
                  <a:cubicBezTo>
                    <a:pt x="6321552" y="359664"/>
                    <a:pt x="6388481" y="294640"/>
                    <a:pt x="6388481" y="214884"/>
                  </a:cubicBezTo>
                  <a:lnTo>
                    <a:pt x="6388481" y="157480"/>
                  </a:lnTo>
                  <a:cubicBezTo>
                    <a:pt x="6388481" y="77724"/>
                    <a:pt x="6321552" y="12700"/>
                    <a:pt x="6238621" y="12700"/>
                  </a:cubicBezTo>
                  <a:lnTo>
                    <a:pt x="162560" y="12700"/>
                  </a:lnTo>
                  <a:lnTo>
                    <a:pt x="162560" y="6350"/>
                  </a:lnTo>
                  <a:lnTo>
                    <a:pt x="162560" y="12700"/>
                  </a:lnTo>
                  <a:cubicBezTo>
                    <a:pt x="79629" y="12700"/>
                    <a:pt x="12700" y="77724"/>
                    <a:pt x="12700" y="157480"/>
                  </a:cubicBezTo>
                  <a:close/>
                </a:path>
              </a:pathLst>
            </a:custGeom>
            <a:solidFill>
              <a:srgbClr val="194A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5" name="Google Shape;295;p6"/>
          <p:cNvGrpSpPr/>
          <p:nvPr/>
        </p:nvGrpSpPr>
        <p:grpSpPr>
          <a:xfrm>
            <a:off x="12007155" y="4178870"/>
            <a:ext cx="819341" cy="819341"/>
            <a:chOff x="0" y="0"/>
            <a:chExt cx="1092454" cy="1092454"/>
          </a:xfrm>
        </p:grpSpPr>
        <p:sp>
          <p:nvSpPr>
            <p:cNvPr id="296" name="Google Shape;296;p6"/>
            <p:cNvSpPr/>
            <p:nvPr/>
          </p:nvSpPr>
          <p:spPr>
            <a:xfrm>
              <a:off x="6350" y="6350"/>
              <a:ext cx="1079754" cy="1079754"/>
            </a:xfrm>
            <a:custGeom>
              <a:rect b="b" l="l" r="r" t="t"/>
              <a:pathLst>
                <a:path extrusionOk="0" h="1079754" w="1079754">
                  <a:moveTo>
                    <a:pt x="0" y="539877"/>
                  </a:moveTo>
                  <a:cubicBezTo>
                    <a:pt x="0" y="241681"/>
                    <a:pt x="241681" y="0"/>
                    <a:pt x="539877" y="0"/>
                  </a:cubicBezTo>
                  <a:cubicBezTo>
                    <a:pt x="838073" y="0"/>
                    <a:pt x="1079754" y="241681"/>
                    <a:pt x="1079754" y="539877"/>
                  </a:cubicBezTo>
                  <a:cubicBezTo>
                    <a:pt x="1079754" y="838073"/>
                    <a:pt x="837946" y="1079754"/>
                    <a:pt x="539877" y="1079754"/>
                  </a:cubicBezTo>
                  <a:cubicBezTo>
                    <a:pt x="241808" y="1079754"/>
                    <a:pt x="0" y="837946"/>
                    <a:pt x="0" y="539877"/>
                  </a:cubicBezTo>
                  <a:close/>
                </a:path>
              </a:pathLst>
            </a:custGeom>
            <a:solidFill>
              <a:srgbClr val="0031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0" y="0"/>
              <a:ext cx="1092454" cy="1092454"/>
            </a:xfrm>
            <a:custGeom>
              <a:rect b="b" l="l" r="r" t="t"/>
              <a:pathLst>
                <a:path extrusionOk="0" h="1092454" w="1092454">
                  <a:moveTo>
                    <a:pt x="0" y="546227"/>
                  </a:moveTo>
                  <a:cubicBezTo>
                    <a:pt x="0" y="244602"/>
                    <a:pt x="244602" y="0"/>
                    <a:pt x="546227" y="0"/>
                  </a:cubicBezTo>
                  <a:cubicBezTo>
                    <a:pt x="548132" y="0"/>
                    <a:pt x="550037" y="889"/>
                    <a:pt x="551180" y="2413"/>
                  </a:cubicBezTo>
                  <a:lnTo>
                    <a:pt x="546227" y="6350"/>
                  </a:lnTo>
                  <a:lnTo>
                    <a:pt x="546227" y="0"/>
                  </a:lnTo>
                  <a:lnTo>
                    <a:pt x="546227" y="6350"/>
                  </a:lnTo>
                  <a:lnTo>
                    <a:pt x="546227" y="0"/>
                  </a:lnTo>
                  <a:cubicBezTo>
                    <a:pt x="847852" y="0"/>
                    <a:pt x="1092454" y="244602"/>
                    <a:pt x="1092454" y="546227"/>
                  </a:cubicBezTo>
                  <a:cubicBezTo>
                    <a:pt x="1092454" y="548640"/>
                    <a:pt x="1091057" y="550799"/>
                    <a:pt x="1088898" y="551942"/>
                  </a:cubicBezTo>
                  <a:lnTo>
                    <a:pt x="1086104" y="546227"/>
                  </a:lnTo>
                  <a:lnTo>
                    <a:pt x="1092454" y="546227"/>
                  </a:lnTo>
                  <a:cubicBezTo>
                    <a:pt x="1092454" y="847852"/>
                    <a:pt x="847852" y="1092454"/>
                    <a:pt x="546227" y="1092454"/>
                  </a:cubicBezTo>
                  <a:lnTo>
                    <a:pt x="546227" y="1086104"/>
                  </a:lnTo>
                  <a:lnTo>
                    <a:pt x="546227" y="1092454"/>
                  </a:lnTo>
                  <a:cubicBezTo>
                    <a:pt x="244602" y="1092454"/>
                    <a:pt x="0" y="847852"/>
                    <a:pt x="0" y="546227"/>
                  </a:cubicBezTo>
                  <a:lnTo>
                    <a:pt x="6350" y="546227"/>
                  </a:lnTo>
                  <a:lnTo>
                    <a:pt x="0" y="546227"/>
                  </a:lnTo>
                  <a:moveTo>
                    <a:pt x="12700" y="546227"/>
                  </a:moveTo>
                  <a:lnTo>
                    <a:pt x="6350" y="546227"/>
                  </a:lnTo>
                  <a:lnTo>
                    <a:pt x="12700" y="546227"/>
                  </a:lnTo>
                  <a:cubicBezTo>
                    <a:pt x="12700" y="840867"/>
                    <a:pt x="251587" y="1079754"/>
                    <a:pt x="546227" y="1079754"/>
                  </a:cubicBezTo>
                  <a:cubicBezTo>
                    <a:pt x="840867" y="1079754"/>
                    <a:pt x="1079754" y="840867"/>
                    <a:pt x="1079754" y="546227"/>
                  </a:cubicBezTo>
                  <a:cubicBezTo>
                    <a:pt x="1079754" y="543814"/>
                    <a:pt x="1081151" y="541655"/>
                    <a:pt x="1083310" y="540512"/>
                  </a:cubicBezTo>
                  <a:lnTo>
                    <a:pt x="1086104" y="546227"/>
                  </a:lnTo>
                  <a:lnTo>
                    <a:pt x="1079754" y="546227"/>
                  </a:lnTo>
                  <a:cubicBezTo>
                    <a:pt x="1079754" y="251587"/>
                    <a:pt x="840867" y="12700"/>
                    <a:pt x="546227" y="12700"/>
                  </a:cubicBezTo>
                  <a:cubicBezTo>
                    <a:pt x="544322" y="12700"/>
                    <a:pt x="542417" y="11811"/>
                    <a:pt x="541274" y="10287"/>
                  </a:cubicBezTo>
                  <a:lnTo>
                    <a:pt x="546227" y="6350"/>
                  </a:lnTo>
                  <a:lnTo>
                    <a:pt x="546227" y="12700"/>
                  </a:lnTo>
                  <a:cubicBezTo>
                    <a:pt x="251587" y="12700"/>
                    <a:pt x="12700" y="251587"/>
                    <a:pt x="12700" y="546227"/>
                  </a:cubicBezTo>
                  <a:close/>
                </a:path>
              </a:pathLst>
            </a:custGeom>
            <a:solidFill>
              <a:srgbClr val="194A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descr="preencoded.png" id="298" name="Google Shape;298;p6"/>
          <p:cNvSpPr/>
          <p:nvPr/>
        </p:nvSpPr>
        <p:spPr>
          <a:xfrm>
            <a:off x="12214324" y="4386039"/>
            <a:ext cx="404812" cy="404812"/>
          </a:xfrm>
          <a:custGeom>
            <a:rect b="b" l="l" r="r" t="t"/>
            <a:pathLst>
              <a:path extrusionOk="0" h="404812" w="404812">
                <a:moveTo>
                  <a:pt x="0" y="0"/>
                </a:moveTo>
                <a:lnTo>
                  <a:pt x="404812" y="0"/>
                </a:lnTo>
                <a:lnTo>
                  <a:pt x="404812" y="404812"/>
                </a:lnTo>
                <a:lnTo>
                  <a:pt x="0" y="4048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160" l="0" r="0" t="-1161"/>
            </a:stretch>
          </a:blipFill>
          <a:ln>
            <a:noFill/>
          </a:ln>
        </p:spPr>
      </p:sp>
      <p:sp>
        <p:nvSpPr>
          <p:cNvPr id="299" name="Google Shape;299;p6"/>
          <p:cNvSpPr txBox="1"/>
          <p:nvPr/>
        </p:nvSpPr>
        <p:spPr>
          <a:xfrm>
            <a:off x="12281744" y="5244256"/>
            <a:ext cx="3374529" cy="440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1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25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Gold Layer</a:t>
            </a:r>
            <a:endParaRPr/>
          </a:p>
        </p:txBody>
      </p:sp>
      <p:sp>
        <p:nvSpPr>
          <p:cNvPr id="300" name="Google Shape;300;p6"/>
          <p:cNvSpPr txBox="1"/>
          <p:nvPr/>
        </p:nvSpPr>
        <p:spPr>
          <a:xfrm>
            <a:off x="12281744" y="5761136"/>
            <a:ext cx="4656684" cy="13814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87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25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Dataset final, cu feature-uri prelucrate, pregătit pentru antrenarea modelelor ML.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309" name="Google Shape;309;p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0" name="Google Shape;310;p7"/>
          <p:cNvSpPr/>
          <p:nvPr/>
        </p:nvSpPr>
        <p:spPr>
          <a:xfrm>
            <a:off x="9525" y="52536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09151A">
              <a:alpha val="89803"/>
            </a:srgbClr>
          </a:solidFill>
          <a:ln>
            <a:noFill/>
          </a:ln>
        </p:spPr>
      </p:sp>
      <p:sp>
        <p:nvSpPr>
          <p:cNvPr descr="preencoded.png" id="311" name="Google Shape;311;p7"/>
          <p:cNvSpPr/>
          <p:nvPr/>
        </p:nvSpPr>
        <p:spPr>
          <a:xfrm>
            <a:off x="686395" y="1458515"/>
            <a:ext cx="8248364" cy="4104132"/>
          </a:xfrm>
          <a:custGeom>
            <a:rect b="b" l="l" r="r" t="t"/>
            <a:pathLst>
              <a:path extrusionOk="0" h="5472176" w="10997819">
                <a:moveTo>
                  <a:pt x="0" y="0"/>
                </a:moveTo>
                <a:lnTo>
                  <a:pt x="10997819" y="0"/>
                </a:lnTo>
                <a:lnTo>
                  <a:pt x="10997819" y="5472176"/>
                </a:lnTo>
                <a:lnTo>
                  <a:pt x="0" y="54721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" l="0" r="0" t="-10"/>
            </a:stretch>
          </a:blipFill>
          <a:ln>
            <a:noFill/>
          </a:ln>
        </p:spPr>
      </p:sp>
      <p:sp>
        <p:nvSpPr>
          <p:cNvPr id="312" name="Google Shape;312;p7"/>
          <p:cNvSpPr/>
          <p:nvPr/>
        </p:nvSpPr>
        <p:spPr>
          <a:xfrm>
            <a:off x="2724596" y="5562600"/>
            <a:ext cx="171641" cy="171641"/>
          </a:xfrm>
          <a:custGeom>
            <a:rect b="b" l="l" r="r" t="t"/>
            <a:pathLst>
              <a:path extrusionOk="0" h="228854" w="228854">
                <a:moveTo>
                  <a:pt x="0" y="30480"/>
                </a:moveTo>
                <a:cubicBezTo>
                  <a:pt x="0" y="13589"/>
                  <a:pt x="13589" y="0"/>
                  <a:pt x="30480" y="0"/>
                </a:cubicBezTo>
                <a:lnTo>
                  <a:pt x="198374" y="0"/>
                </a:lnTo>
                <a:cubicBezTo>
                  <a:pt x="215265" y="0"/>
                  <a:pt x="228854" y="13589"/>
                  <a:pt x="228854" y="30480"/>
                </a:cubicBezTo>
                <a:lnTo>
                  <a:pt x="228854" y="198374"/>
                </a:lnTo>
                <a:cubicBezTo>
                  <a:pt x="228854" y="215265"/>
                  <a:pt x="215265" y="228854"/>
                  <a:pt x="198374" y="228854"/>
                </a:cubicBezTo>
                <a:lnTo>
                  <a:pt x="30480" y="228854"/>
                </a:lnTo>
                <a:cubicBezTo>
                  <a:pt x="13589" y="228854"/>
                  <a:pt x="0" y="215265"/>
                  <a:pt x="0" y="198374"/>
                </a:cubicBezTo>
                <a:close/>
              </a:path>
            </a:pathLst>
          </a:custGeom>
          <a:solidFill>
            <a:srgbClr val="0058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7"/>
          <p:cNvSpPr/>
          <p:nvPr/>
        </p:nvSpPr>
        <p:spPr>
          <a:xfrm>
            <a:off x="4339232" y="5562600"/>
            <a:ext cx="171641" cy="171641"/>
          </a:xfrm>
          <a:custGeom>
            <a:rect b="b" l="l" r="r" t="t"/>
            <a:pathLst>
              <a:path extrusionOk="0" h="228854" w="228854">
                <a:moveTo>
                  <a:pt x="0" y="30480"/>
                </a:moveTo>
                <a:cubicBezTo>
                  <a:pt x="0" y="13589"/>
                  <a:pt x="13589" y="0"/>
                  <a:pt x="30480" y="0"/>
                </a:cubicBezTo>
                <a:lnTo>
                  <a:pt x="198374" y="0"/>
                </a:lnTo>
                <a:cubicBezTo>
                  <a:pt x="215265" y="0"/>
                  <a:pt x="228854" y="13589"/>
                  <a:pt x="228854" y="30480"/>
                </a:cubicBezTo>
                <a:lnTo>
                  <a:pt x="228854" y="198374"/>
                </a:lnTo>
                <a:cubicBezTo>
                  <a:pt x="228854" y="215265"/>
                  <a:pt x="215265" y="228854"/>
                  <a:pt x="198374" y="228854"/>
                </a:cubicBezTo>
                <a:lnTo>
                  <a:pt x="30480" y="228854"/>
                </a:lnTo>
                <a:cubicBezTo>
                  <a:pt x="13589" y="228854"/>
                  <a:pt x="0" y="215265"/>
                  <a:pt x="0" y="198374"/>
                </a:cubicBezTo>
                <a:close/>
              </a:path>
            </a:pathLst>
          </a:custGeom>
          <a:solidFill>
            <a:srgbClr val="3C87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7"/>
          <p:cNvSpPr/>
          <p:nvPr/>
        </p:nvSpPr>
        <p:spPr>
          <a:xfrm>
            <a:off x="6312247" y="5562600"/>
            <a:ext cx="171641" cy="171641"/>
          </a:xfrm>
          <a:custGeom>
            <a:rect b="b" l="l" r="r" t="t"/>
            <a:pathLst>
              <a:path extrusionOk="0" h="228854" w="228854">
                <a:moveTo>
                  <a:pt x="0" y="30480"/>
                </a:moveTo>
                <a:cubicBezTo>
                  <a:pt x="0" y="13589"/>
                  <a:pt x="13589" y="0"/>
                  <a:pt x="30480" y="0"/>
                </a:cubicBezTo>
                <a:lnTo>
                  <a:pt x="198374" y="0"/>
                </a:lnTo>
                <a:cubicBezTo>
                  <a:pt x="215265" y="0"/>
                  <a:pt x="228854" y="13589"/>
                  <a:pt x="228854" y="30480"/>
                </a:cubicBezTo>
                <a:lnTo>
                  <a:pt x="228854" y="198374"/>
                </a:lnTo>
                <a:cubicBezTo>
                  <a:pt x="228854" y="215265"/>
                  <a:pt x="215265" y="228854"/>
                  <a:pt x="198374" y="228854"/>
                </a:cubicBezTo>
                <a:lnTo>
                  <a:pt x="30480" y="228854"/>
                </a:lnTo>
                <a:cubicBezTo>
                  <a:pt x="13589" y="228854"/>
                  <a:pt x="0" y="215265"/>
                  <a:pt x="0" y="198374"/>
                </a:cubicBezTo>
                <a:close/>
              </a:path>
            </a:pathLst>
          </a:custGeom>
          <a:solidFill>
            <a:srgbClr val="91B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7"/>
          <p:cNvSpPr/>
          <p:nvPr/>
        </p:nvSpPr>
        <p:spPr>
          <a:xfrm>
            <a:off x="9362778" y="1357759"/>
            <a:ext cx="8248364" cy="8248364"/>
          </a:xfrm>
          <a:custGeom>
            <a:rect b="b" l="l" r="r" t="t"/>
            <a:pathLst>
              <a:path extrusionOk="0" h="10997819" w="10997819">
                <a:moveTo>
                  <a:pt x="0" y="0"/>
                </a:moveTo>
                <a:lnTo>
                  <a:pt x="10997819" y="0"/>
                </a:lnTo>
                <a:lnTo>
                  <a:pt x="10997819" y="10997819"/>
                </a:lnTo>
                <a:lnTo>
                  <a:pt x="0" y="109978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-77771" t="0"/>
            </a:stretch>
          </a:blipFill>
          <a:ln>
            <a:noFill/>
          </a:ln>
        </p:spPr>
      </p:sp>
      <p:sp>
        <p:nvSpPr>
          <p:cNvPr id="316" name="Google Shape;316;p7"/>
          <p:cNvSpPr txBox="1"/>
          <p:nvPr/>
        </p:nvSpPr>
        <p:spPr>
          <a:xfrm>
            <a:off x="686395" y="407241"/>
            <a:ext cx="7341320" cy="6214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0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78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Prime observații din date</a:t>
            </a:r>
            <a:endParaRPr/>
          </a:p>
        </p:txBody>
      </p:sp>
      <p:sp>
        <p:nvSpPr>
          <p:cNvPr id="317" name="Google Shape;317;p7"/>
          <p:cNvSpPr txBox="1"/>
          <p:nvPr/>
        </p:nvSpPr>
        <p:spPr>
          <a:xfrm>
            <a:off x="2972395" y="5581650"/>
            <a:ext cx="336351" cy="152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12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Soft</a:t>
            </a:r>
            <a:endParaRPr/>
          </a:p>
        </p:txBody>
      </p:sp>
      <p:sp>
        <p:nvSpPr>
          <p:cNvPr id="318" name="Google Shape;318;p7"/>
          <p:cNvSpPr txBox="1"/>
          <p:nvPr/>
        </p:nvSpPr>
        <p:spPr>
          <a:xfrm>
            <a:off x="4587031" y="5581650"/>
            <a:ext cx="694730" cy="152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12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Medium</a:t>
            </a:r>
            <a:endParaRPr/>
          </a:p>
        </p:txBody>
      </p:sp>
      <p:sp>
        <p:nvSpPr>
          <p:cNvPr id="319" name="Google Shape;319;p7"/>
          <p:cNvSpPr txBox="1"/>
          <p:nvPr/>
        </p:nvSpPr>
        <p:spPr>
          <a:xfrm>
            <a:off x="6560046" y="5581650"/>
            <a:ext cx="500014" cy="1762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12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Hard</a:t>
            </a:r>
            <a:endParaRPr/>
          </a:p>
        </p:txBody>
      </p:sp>
      <p:sp>
        <p:nvSpPr>
          <p:cNvPr id="320" name="Google Shape;320;p7"/>
          <p:cNvSpPr txBox="1"/>
          <p:nvPr/>
        </p:nvSpPr>
        <p:spPr>
          <a:xfrm>
            <a:off x="266380" y="6503051"/>
            <a:ext cx="8877620" cy="28524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12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Pneurile Soft se degradează rapid după turul 15, ceea ce confirmă tendința observată în date — timpii pe tur cresc mai repede pe măsură ce compusul moale își pierde aderența.</a:t>
            </a:r>
            <a:endParaRPr/>
          </a:p>
          <a:p>
            <a:pPr indent="0" lvl="0" marL="0" marR="0" rtl="0" algn="l">
              <a:lnSpc>
                <a:spcPct val="161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12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Compound-ul Medium oferă cel mai echilibrat ritm, cu o degradare graduală și o stabilitate bună pe intervale medii de cursă.</a:t>
            </a:r>
            <a:endParaRPr/>
          </a:p>
          <a:p>
            <a:pPr indent="0" lvl="0" marL="0" marR="0" rtl="0" algn="l">
              <a:lnSpc>
                <a:spcPct val="161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12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În schimb, pneurile Hard se remarcă prin consistență, menținând timpi constanți chiar și după turul 25, ceea ce le face ideale pentru strategii de tip one-stop.</a:t>
            </a:r>
            <a:endParaRPr/>
          </a:p>
          <a:p>
            <a:pPr indent="0" lvl="0" marL="0" marR="0" rtl="0" algn="l">
              <a:lnSpc>
                <a:spcPct val="161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12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Aceste diferențe de degradare sunt esențiale pentru modelul de predicție, deoarece determină atât momentul probabil al pit-stop-ului, cât și alegerea compound-ului optim în funcție de durata cursei și condițiile externe.</a:t>
            </a:r>
            <a:endParaRPr/>
          </a:p>
          <a:p>
            <a:pPr indent="0" lvl="0" marL="0" marR="0" rtl="0" algn="l">
              <a:lnSpc>
                <a:spcPct val="161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12" u="none" cap="none" strike="noStrike">
              <a:solidFill>
                <a:srgbClr val="E2E6E9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21" name="Google Shape;321;p7"/>
          <p:cNvSpPr txBox="1"/>
          <p:nvPr/>
        </p:nvSpPr>
        <p:spPr>
          <a:xfrm>
            <a:off x="9362778" y="10282386"/>
            <a:ext cx="8248352" cy="3315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8971" lvl="1" marL="197941" marR="0" rtl="0" algn="l">
              <a:lnSpc>
                <a:spcPct val="16196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312"/>
              <a:buFont typeface="Arial"/>
              <a:buChar char="•"/>
            </a:pPr>
            <a:r>
              <a:rPr b="1" i="0" lang="en-US" sz="1312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Degradarea Soft:</a:t>
            </a:r>
            <a:r>
              <a:rPr b="0" i="0" lang="en-US" sz="1312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Creștere exponențială a timpilor după 20 de tururi.</a:t>
            </a:r>
            <a:endParaRPr/>
          </a:p>
        </p:txBody>
      </p:sp>
      <p:sp>
        <p:nvSpPr>
          <p:cNvPr id="322" name="Google Shape;322;p7"/>
          <p:cNvSpPr txBox="1"/>
          <p:nvPr/>
        </p:nvSpPr>
        <p:spPr>
          <a:xfrm>
            <a:off x="9362778" y="10616804"/>
            <a:ext cx="8248352" cy="3315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8971" lvl="1" marL="197941" marR="0" rtl="0" algn="l">
              <a:lnSpc>
                <a:spcPct val="16196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312"/>
              <a:buFont typeface="Arial"/>
              <a:buChar char="•"/>
            </a:pPr>
            <a:r>
              <a:rPr b="1" i="0" lang="en-US" sz="1312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Costul pit-stop-urilor:</a:t>
            </a:r>
            <a:r>
              <a:rPr b="0" i="0" lang="en-US" sz="1312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Variază între 18-28 secunde.</a:t>
            </a:r>
            <a:endParaRPr/>
          </a:p>
        </p:txBody>
      </p:sp>
      <p:sp>
        <p:nvSpPr>
          <p:cNvPr id="323" name="Google Shape;323;p7"/>
          <p:cNvSpPr txBox="1"/>
          <p:nvPr/>
        </p:nvSpPr>
        <p:spPr>
          <a:xfrm>
            <a:off x="9362778" y="10951220"/>
            <a:ext cx="8248352" cy="3315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8971" lvl="1" marL="197941" marR="0" rtl="0" algn="l">
              <a:lnSpc>
                <a:spcPct val="16196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312"/>
              <a:buFont typeface="Arial"/>
              <a:buChar char="•"/>
            </a:pPr>
            <a:r>
              <a:rPr b="1" i="0" lang="en-US" sz="1312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Safety Car:</a:t>
            </a:r>
            <a:r>
              <a:rPr b="0" i="0" lang="en-US" sz="1312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Reduce pierderile la boxe cu până la 40%.</a:t>
            </a:r>
            <a:endParaRPr/>
          </a:p>
        </p:txBody>
      </p:sp>
      <p:sp>
        <p:nvSpPr>
          <p:cNvPr id="324" name="Google Shape;324;p7"/>
          <p:cNvSpPr txBox="1"/>
          <p:nvPr/>
        </p:nvSpPr>
        <p:spPr>
          <a:xfrm>
            <a:off x="9362778" y="11285636"/>
            <a:ext cx="8248352" cy="3315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8971" lvl="1" marL="197941" marR="0" rtl="0" algn="l">
              <a:lnSpc>
                <a:spcPct val="16196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312"/>
              <a:buFont typeface="Arial"/>
              <a:buChar char="•"/>
            </a:pPr>
            <a:r>
              <a:rPr b="1" i="0" lang="en-US" sz="1312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Consistență piloți:</a:t>
            </a:r>
            <a:r>
              <a:rPr b="0" i="0" lang="en-US" sz="1312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Piloții de top mențin timpi stabili pe stint-uri lungi.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333" name="Google Shape;333;p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4" name="Google Shape;334;p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09151A">
              <a:alpha val="89803"/>
            </a:srgbClr>
          </a:solidFill>
          <a:ln>
            <a:noFill/>
          </a:ln>
        </p:spPr>
      </p:sp>
      <p:sp>
        <p:nvSpPr>
          <p:cNvPr id="335" name="Google Shape;335;p8"/>
          <p:cNvSpPr txBox="1"/>
          <p:nvPr/>
        </p:nvSpPr>
        <p:spPr>
          <a:xfrm>
            <a:off x="941706" y="612502"/>
            <a:ext cx="6934651" cy="777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999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Următorii pași</a:t>
            </a:r>
            <a:endParaRPr/>
          </a:p>
        </p:txBody>
      </p:sp>
      <p:sp>
        <p:nvSpPr>
          <p:cNvPr id="336" name="Google Shape;336;p8"/>
          <p:cNvSpPr/>
          <p:nvPr/>
        </p:nvSpPr>
        <p:spPr>
          <a:xfrm>
            <a:off x="9129712" y="2001739"/>
            <a:ext cx="28575" cy="7590377"/>
          </a:xfrm>
          <a:custGeom>
            <a:rect b="b" l="l" r="r" t="t"/>
            <a:pathLst>
              <a:path extrusionOk="0" h="10120503" w="38100">
                <a:moveTo>
                  <a:pt x="0" y="19050"/>
                </a:moveTo>
                <a:cubicBezTo>
                  <a:pt x="0" y="8509"/>
                  <a:pt x="8509" y="0"/>
                  <a:pt x="19050" y="0"/>
                </a:cubicBezTo>
                <a:cubicBezTo>
                  <a:pt x="29591" y="0"/>
                  <a:pt x="38100" y="8509"/>
                  <a:pt x="38100" y="19050"/>
                </a:cubicBezTo>
                <a:lnTo>
                  <a:pt x="38100" y="10101453"/>
                </a:lnTo>
                <a:cubicBezTo>
                  <a:pt x="38100" y="10111994"/>
                  <a:pt x="29591" y="10120503"/>
                  <a:pt x="19050" y="10120503"/>
                </a:cubicBezTo>
                <a:cubicBezTo>
                  <a:pt x="8509" y="10120503"/>
                  <a:pt x="0" y="10111994"/>
                  <a:pt x="0" y="10101453"/>
                </a:cubicBezTo>
                <a:close/>
              </a:path>
            </a:pathLst>
          </a:custGeom>
          <a:solidFill>
            <a:srgbClr val="194A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8"/>
          <p:cNvSpPr/>
          <p:nvPr/>
        </p:nvSpPr>
        <p:spPr>
          <a:xfrm>
            <a:off x="8124006" y="2273350"/>
            <a:ext cx="762572" cy="28575"/>
          </a:xfrm>
          <a:custGeom>
            <a:rect b="b" l="l" r="r" t="t"/>
            <a:pathLst>
              <a:path extrusionOk="0" h="38100" w="1016762">
                <a:moveTo>
                  <a:pt x="0" y="19050"/>
                </a:moveTo>
                <a:cubicBezTo>
                  <a:pt x="0" y="8509"/>
                  <a:pt x="8509" y="0"/>
                  <a:pt x="19050" y="0"/>
                </a:cubicBezTo>
                <a:lnTo>
                  <a:pt x="997712" y="0"/>
                </a:lnTo>
                <a:cubicBezTo>
                  <a:pt x="1008253" y="0"/>
                  <a:pt x="1016762" y="8509"/>
                  <a:pt x="1016762" y="19050"/>
                </a:cubicBezTo>
                <a:cubicBezTo>
                  <a:pt x="1016762" y="29591"/>
                  <a:pt x="1008253" y="38100"/>
                  <a:pt x="997712" y="38100"/>
                </a:cubicBezTo>
                <a:lnTo>
                  <a:pt x="19050" y="38100"/>
                </a:lnTo>
                <a:cubicBezTo>
                  <a:pt x="8509" y="38100"/>
                  <a:pt x="0" y="29591"/>
                  <a:pt x="0" y="19050"/>
                </a:cubicBezTo>
                <a:close/>
              </a:path>
            </a:pathLst>
          </a:custGeom>
          <a:solidFill>
            <a:srgbClr val="194A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" name="Google Shape;338;p8"/>
          <p:cNvGrpSpPr/>
          <p:nvPr/>
        </p:nvGrpSpPr>
        <p:grpSpPr>
          <a:xfrm>
            <a:off x="8853264" y="1996976"/>
            <a:ext cx="581501" cy="581501"/>
            <a:chOff x="0" y="0"/>
            <a:chExt cx="775335" cy="775335"/>
          </a:xfrm>
        </p:grpSpPr>
        <p:sp>
          <p:nvSpPr>
            <p:cNvPr id="339" name="Google Shape;339;p8"/>
            <p:cNvSpPr/>
            <p:nvPr/>
          </p:nvSpPr>
          <p:spPr>
            <a:xfrm>
              <a:off x="6350" y="6350"/>
              <a:ext cx="762635" cy="762635"/>
            </a:xfrm>
            <a:custGeom>
              <a:rect b="b" l="l" r="r" t="t"/>
              <a:pathLst>
                <a:path extrusionOk="0" h="762635" w="762635">
                  <a:moveTo>
                    <a:pt x="0" y="142367"/>
                  </a:moveTo>
                  <a:cubicBezTo>
                    <a:pt x="0" y="63754"/>
                    <a:pt x="63754" y="0"/>
                    <a:pt x="142367" y="0"/>
                  </a:cubicBezTo>
                  <a:lnTo>
                    <a:pt x="620268" y="0"/>
                  </a:lnTo>
                  <a:cubicBezTo>
                    <a:pt x="698881" y="0"/>
                    <a:pt x="762635" y="63754"/>
                    <a:pt x="762635" y="142367"/>
                  </a:cubicBezTo>
                  <a:lnTo>
                    <a:pt x="762635" y="620268"/>
                  </a:lnTo>
                  <a:cubicBezTo>
                    <a:pt x="762635" y="698881"/>
                    <a:pt x="698881" y="762635"/>
                    <a:pt x="620268" y="762635"/>
                  </a:cubicBezTo>
                  <a:lnTo>
                    <a:pt x="142367" y="762635"/>
                  </a:lnTo>
                  <a:cubicBezTo>
                    <a:pt x="63754" y="762635"/>
                    <a:pt x="0" y="698881"/>
                    <a:pt x="0" y="620268"/>
                  </a:cubicBezTo>
                  <a:close/>
                </a:path>
              </a:pathLst>
            </a:custGeom>
            <a:solidFill>
              <a:srgbClr val="0031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8"/>
            <p:cNvSpPr/>
            <p:nvPr/>
          </p:nvSpPr>
          <p:spPr>
            <a:xfrm>
              <a:off x="0" y="0"/>
              <a:ext cx="775335" cy="775335"/>
            </a:xfrm>
            <a:custGeom>
              <a:rect b="b" l="l" r="r" t="t"/>
              <a:pathLst>
                <a:path extrusionOk="0" h="775335" w="775335">
                  <a:moveTo>
                    <a:pt x="0" y="148717"/>
                  </a:moveTo>
                  <a:cubicBezTo>
                    <a:pt x="0" y="66548"/>
                    <a:pt x="66548" y="0"/>
                    <a:pt x="148717" y="0"/>
                  </a:cubicBezTo>
                  <a:lnTo>
                    <a:pt x="626618" y="0"/>
                  </a:lnTo>
                  <a:lnTo>
                    <a:pt x="626618" y="6350"/>
                  </a:lnTo>
                  <a:lnTo>
                    <a:pt x="626618" y="0"/>
                  </a:lnTo>
                  <a:cubicBezTo>
                    <a:pt x="708660" y="0"/>
                    <a:pt x="775335" y="66548"/>
                    <a:pt x="775335" y="148717"/>
                  </a:cubicBezTo>
                  <a:lnTo>
                    <a:pt x="768985" y="148717"/>
                  </a:lnTo>
                  <a:lnTo>
                    <a:pt x="775335" y="148717"/>
                  </a:lnTo>
                  <a:lnTo>
                    <a:pt x="775335" y="626618"/>
                  </a:lnTo>
                  <a:lnTo>
                    <a:pt x="768985" y="626618"/>
                  </a:lnTo>
                  <a:lnTo>
                    <a:pt x="775335" y="626618"/>
                  </a:lnTo>
                  <a:cubicBezTo>
                    <a:pt x="775335" y="708787"/>
                    <a:pt x="708787" y="775335"/>
                    <a:pt x="626618" y="775335"/>
                  </a:cubicBezTo>
                  <a:lnTo>
                    <a:pt x="626618" y="768985"/>
                  </a:lnTo>
                  <a:lnTo>
                    <a:pt x="626618" y="775335"/>
                  </a:lnTo>
                  <a:lnTo>
                    <a:pt x="148717" y="775335"/>
                  </a:lnTo>
                  <a:lnTo>
                    <a:pt x="148717" y="768985"/>
                  </a:lnTo>
                  <a:lnTo>
                    <a:pt x="148717" y="775335"/>
                  </a:lnTo>
                  <a:cubicBezTo>
                    <a:pt x="66548" y="775335"/>
                    <a:pt x="0" y="708660"/>
                    <a:pt x="0" y="626618"/>
                  </a:cubicBezTo>
                  <a:lnTo>
                    <a:pt x="0" y="148717"/>
                  </a:lnTo>
                  <a:lnTo>
                    <a:pt x="6350" y="148717"/>
                  </a:lnTo>
                  <a:lnTo>
                    <a:pt x="0" y="148717"/>
                  </a:lnTo>
                  <a:moveTo>
                    <a:pt x="12700" y="148717"/>
                  </a:moveTo>
                  <a:lnTo>
                    <a:pt x="12700" y="626618"/>
                  </a:lnTo>
                  <a:lnTo>
                    <a:pt x="6350" y="626618"/>
                  </a:lnTo>
                  <a:lnTo>
                    <a:pt x="12700" y="626618"/>
                  </a:lnTo>
                  <a:cubicBezTo>
                    <a:pt x="12700" y="701675"/>
                    <a:pt x="73533" y="762635"/>
                    <a:pt x="148717" y="762635"/>
                  </a:cubicBezTo>
                  <a:lnTo>
                    <a:pt x="626618" y="762635"/>
                  </a:lnTo>
                  <a:cubicBezTo>
                    <a:pt x="701675" y="762635"/>
                    <a:pt x="762635" y="701802"/>
                    <a:pt x="762635" y="626618"/>
                  </a:cubicBezTo>
                  <a:lnTo>
                    <a:pt x="762635" y="148717"/>
                  </a:lnTo>
                  <a:cubicBezTo>
                    <a:pt x="762635" y="73533"/>
                    <a:pt x="701675" y="12700"/>
                    <a:pt x="626618" y="12700"/>
                  </a:cubicBezTo>
                  <a:lnTo>
                    <a:pt x="148717" y="12700"/>
                  </a:lnTo>
                  <a:lnTo>
                    <a:pt x="148717" y="6350"/>
                  </a:lnTo>
                  <a:lnTo>
                    <a:pt x="148717" y="12700"/>
                  </a:lnTo>
                  <a:cubicBezTo>
                    <a:pt x="73533" y="12700"/>
                    <a:pt x="12700" y="73533"/>
                    <a:pt x="12700" y="148717"/>
                  </a:cubicBezTo>
                  <a:close/>
                </a:path>
              </a:pathLst>
            </a:custGeom>
            <a:solidFill>
              <a:srgbClr val="194A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8"/>
          <p:cNvSpPr txBox="1"/>
          <p:nvPr/>
        </p:nvSpPr>
        <p:spPr>
          <a:xfrm>
            <a:off x="8953276" y="2106514"/>
            <a:ext cx="381297" cy="419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1</a:t>
            </a:r>
            <a:endParaRPr/>
          </a:p>
        </p:txBody>
      </p:sp>
      <p:sp>
        <p:nvSpPr>
          <p:cNvPr id="342" name="Google Shape;342;p8"/>
          <p:cNvSpPr txBox="1"/>
          <p:nvPr/>
        </p:nvSpPr>
        <p:spPr>
          <a:xfrm>
            <a:off x="2951066" y="1871588"/>
            <a:ext cx="4925290" cy="3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5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Exploratory Data Analysis</a:t>
            </a:r>
            <a:endParaRPr/>
          </a:p>
        </p:txBody>
      </p:sp>
      <p:sp>
        <p:nvSpPr>
          <p:cNvPr id="343" name="Google Shape;343;p8"/>
          <p:cNvSpPr txBox="1"/>
          <p:nvPr/>
        </p:nvSpPr>
        <p:spPr>
          <a:xfrm>
            <a:off x="1016794" y="2562374"/>
            <a:ext cx="6856214" cy="482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59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Analiza datelor pentru corelații și pattern-uri strategice.</a:t>
            </a:r>
            <a:endParaRPr/>
          </a:p>
        </p:txBody>
      </p:sp>
      <p:sp>
        <p:nvSpPr>
          <p:cNvPr id="344" name="Google Shape;344;p8"/>
          <p:cNvSpPr/>
          <p:nvPr/>
        </p:nvSpPr>
        <p:spPr>
          <a:xfrm>
            <a:off x="9401399" y="3798540"/>
            <a:ext cx="762572" cy="28575"/>
          </a:xfrm>
          <a:custGeom>
            <a:rect b="b" l="l" r="r" t="t"/>
            <a:pathLst>
              <a:path extrusionOk="0" h="38100" w="1016762">
                <a:moveTo>
                  <a:pt x="0" y="19050"/>
                </a:moveTo>
                <a:cubicBezTo>
                  <a:pt x="0" y="8509"/>
                  <a:pt x="8509" y="0"/>
                  <a:pt x="19050" y="0"/>
                </a:cubicBezTo>
                <a:lnTo>
                  <a:pt x="997712" y="0"/>
                </a:lnTo>
                <a:cubicBezTo>
                  <a:pt x="1008253" y="0"/>
                  <a:pt x="1016762" y="8509"/>
                  <a:pt x="1016762" y="19050"/>
                </a:cubicBezTo>
                <a:cubicBezTo>
                  <a:pt x="1016762" y="29591"/>
                  <a:pt x="1008253" y="38100"/>
                  <a:pt x="997712" y="38100"/>
                </a:cubicBezTo>
                <a:lnTo>
                  <a:pt x="19050" y="38100"/>
                </a:lnTo>
                <a:cubicBezTo>
                  <a:pt x="8509" y="38100"/>
                  <a:pt x="0" y="29591"/>
                  <a:pt x="0" y="19050"/>
                </a:cubicBezTo>
                <a:close/>
              </a:path>
            </a:pathLst>
          </a:custGeom>
          <a:solidFill>
            <a:srgbClr val="194A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5" name="Google Shape;345;p8"/>
          <p:cNvGrpSpPr/>
          <p:nvPr/>
        </p:nvGrpSpPr>
        <p:grpSpPr>
          <a:xfrm>
            <a:off x="8853264" y="3522166"/>
            <a:ext cx="581501" cy="581501"/>
            <a:chOff x="0" y="0"/>
            <a:chExt cx="775335" cy="775335"/>
          </a:xfrm>
        </p:grpSpPr>
        <p:sp>
          <p:nvSpPr>
            <p:cNvPr id="346" name="Google Shape;346;p8"/>
            <p:cNvSpPr/>
            <p:nvPr/>
          </p:nvSpPr>
          <p:spPr>
            <a:xfrm>
              <a:off x="6350" y="6350"/>
              <a:ext cx="762635" cy="762635"/>
            </a:xfrm>
            <a:custGeom>
              <a:rect b="b" l="l" r="r" t="t"/>
              <a:pathLst>
                <a:path extrusionOk="0" h="762635" w="762635">
                  <a:moveTo>
                    <a:pt x="0" y="142367"/>
                  </a:moveTo>
                  <a:cubicBezTo>
                    <a:pt x="0" y="63754"/>
                    <a:pt x="63754" y="0"/>
                    <a:pt x="142367" y="0"/>
                  </a:cubicBezTo>
                  <a:lnTo>
                    <a:pt x="620268" y="0"/>
                  </a:lnTo>
                  <a:cubicBezTo>
                    <a:pt x="698881" y="0"/>
                    <a:pt x="762635" y="63754"/>
                    <a:pt x="762635" y="142367"/>
                  </a:cubicBezTo>
                  <a:lnTo>
                    <a:pt x="762635" y="620268"/>
                  </a:lnTo>
                  <a:cubicBezTo>
                    <a:pt x="762635" y="698881"/>
                    <a:pt x="698881" y="762635"/>
                    <a:pt x="620268" y="762635"/>
                  </a:cubicBezTo>
                  <a:lnTo>
                    <a:pt x="142367" y="762635"/>
                  </a:lnTo>
                  <a:cubicBezTo>
                    <a:pt x="63754" y="762635"/>
                    <a:pt x="0" y="698881"/>
                    <a:pt x="0" y="620268"/>
                  </a:cubicBezTo>
                  <a:close/>
                </a:path>
              </a:pathLst>
            </a:custGeom>
            <a:solidFill>
              <a:srgbClr val="0031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8"/>
            <p:cNvSpPr/>
            <p:nvPr/>
          </p:nvSpPr>
          <p:spPr>
            <a:xfrm>
              <a:off x="0" y="0"/>
              <a:ext cx="775335" cy="775335"/>
            </a:xfrm>
            <a:custGeom>
              <a:rect b="b" l="l" r="r" t="t"/>
              <a:pathLst>
                <a:path extrusionOk="0" h="775335" w="775335">
                  <a:moveTo>
                    <a:pt x="0" y="148717"/>
                  </a:moveTo>
                  <a:cubicBezTo>
                    <a:pt x="0" y="66548"/>
                    <a:pt x="66548" y="0"/>
                    <a:pt x="148717" y="0"/>
                  </a:cubicBezTo>
                  <a:lnTo>
                    <a:pt x="626618" y="0"/>
                  </a:lnTo>
                  <a:lnTo>
                    <a:pt x="626618" y="6350"/>
                  </a:lnTo>
                  <a:lnTo>
                    <a:pt x="626618" y="0"/>
                  </a:lnTo>
                  <a:cubicBezTo>
                    <a:pt x="708660" y="0"/>
                    <a:pt x="775335" y="66548"/>
                    <a:pt x="775335" y="148717"/>
                  </a:cubicBezTo>
                  <a:lnTo>
                    <a:pt x="768985" y="148717"/>
                  </a:lnTo>
                  <a:lnTo>
                    <a:pt x="775335" y="148717"/>
                  </a:lnTo>
                  <a:lnTo>
                    <a:pt x="775335" y="626618"/>
                  </a:lnTo>
                  <a:lnTo>
                    <a:pt x="768985" y="626618"/>
                  </a:lnTo>
                  <a:lnTo>
                    <a:pt x="775335" y="626618"/>
                  </a:lnTo>
                  <a:cubicBezTo>
                    <a:pt x="775335" y="708787"/>
                    <a:pt x="708787" y="775335"/>
                    <a:pt x="626618" y="775335"/>
                  </a:cubicBezTo>
                  <a:lnTo>
                    <a:pt x="626618" y="768985"/>
                  </a:lnTo>
                  <a:lnTo>
                    <a:pt x="626618" y="775335"/>
                  </a:lnTo>
                  <a:lnTo>
                    <a:pt x="148717" y="775335"/>
                  </a:lnTo>
                  <a:lnTo>
                    <a:pt x="148717" y="768985"/>
                  </a:lnTo>
                  <a:lnTo>
                    <a:pt x="148717" y="775335"/>
                  </a:lnTo>
                  <a:cubicBezTo>
                    <a:pt x="66548" y="775335"/>
                    <a:pt x="0" y="708660"/>
                    <a:pt x="0" y="626618"/>
                  </a:cubicBezTo>
                  <a:lnTo>
                    <a:pt x="0" y="148717"/>
                  </a:lnTo>
                  <a:lnTo>
                    <a:pt x="6350" y="148717"/>
                  </a:lnTo>
                  <a:lnTo>
                    <a:pt x="0" y="148717"/>
                  </a:lnTo>
                  <a:moveTo>
                    <a:pt x="12700" y="148717"/>
                  </a:moveTo>
                  <a:lnTo>
                    <a:pt x="12700" y="626618"/>
                  </a:lnTo>
                  <a:lnTo>
                    <a:pt x="6350" y="626618"/>
                  </a:lnTo>
                  <a:lnTo>
                    <a:pt x="12700" y="626618"/>
                  </a:lnTo>
                  <a:cubicBezTo>
                    <a:pt x="12700" y="701675"/>
                    <a:pt x="73533" y="762635"/>
                    <a:pt x="148717" y="762635"/>
                  </a:cubicBezTo>
                  <a:lnTo>
                    <a:pt x="626618" y="762635"/>
                  </a:lnTo>
                  <a:cubicBezTo>
                    <a:pt x="701675" y="762635"/>
                    <a:pt x="762635" y="701802"/>
                    <a:pt x="762635" y="626618"/>
                  </a:cubicBezTo>
                  <a:lnTo>
                    <a:pt x="762635" y="148717"/>
                  </a:lnTo>
                  <a:cubicBezTo>
                    <a:pt x="762635" y="73533"/>
                    <a:pt x="701675" y="12700"/>
                    <a:pt x="626618" y="12700"/>
                  </a:cubicBezTo>
                  <a:lnTo>
                    <a:pt x="148717" y="12700"/>
                  </a:lnTo>
                  <a:lnTo>
                    <a:pt x="148717" y="6350"/>
                  </a:lnTo>
                  <a:lnTo>
                    <a:pt x="148717" y="12700"/>
                  </a:lnTo>
                  <a:cubicBezTo>
                    <a:pt x="73533" y="12700"/>
                    <a:pt x="12700" y="73533"/>
                    <a:pt x="12700" y="148717"/>
                  </a:cubicBezTo>
                  <a:close/>
                </a:path>
              </a:pathLst>
            </a:custGeom>
            <a:solidFill>
              <a:srgbClr val="194A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" name="Google Shape;348;p8"/>
          <p:cNvSpPr txBox="1"/>
          <p:nvPr/>
        </p:nvSpPr>
        <p:spPr>
          <a:xfrm>
            <a:off x="8953276" y="3631704"/>
            <a:ext cx="381297" cy="419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2</a:t>
            </a:r>
            <a:endParaRPr/>
          </a:p>
        </p:txBody>
      </p:sp>
      <p:sp>
        <p:nvSpPr>
          <p:cNvPr id="349" name="Google Shape;349;p8"/>
          <p:cNvSpPr txBox="1"/>
          <p:nvPr/>
        </p:nvSpPr>
        <p:spPr>
          <a:xfrm>
            <a:off x="10414992" y="3595241"/>
            <a:ext cx="6246069" cy="3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Binary Classifier: Pit-In Prediction</a:t>
            </a:r>
            <a:endParaRPr/>
          </a:p>
        </p:txBody>
      </p:sp>
      <p:sp>
        <p:nvSpPr>
          <p:cNvPr id="350" name="Google Shape;350;p8"/>
          <p:cNvSpPr txBox="1"/>
          <p:nvPr/>
        </p:nvSpPr>
        <p:spPr>
          <a:xfrm>
            <a:off x="10414992" y="4087565"/>
            <a:ext cx="6856214" cy="889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Prezice probabilitatea de intrare la boxe, bazat pe degradare și contextul cursei.</a:t>
            </a:r>
            <a:endParaRPr/>
          </a:p>
        </p:txBody>
      </p:sp>
      <p:sp>
        <p:nvSpPr>
          <p:cNvPr id="351" name="Google Shape;351;p8"/>
          <p:cNvSpPr/>
          <p:nvPr/>
        </p:nvSpPr>
        <p:spPr>
          <a:xfrm>
            <a:off x="8124006" y="5113139"/>
            <a:ext cx="762572" cy="28575"/>
          </a:xfrm>
          <a:custGeom>
            <a:rect b="b" l="l" r="r" t="t"/>
            <a:pathLst>
              <a:path extrusionOk="0" h="38100" w="1016762">
                <a:moveTo>
                  <a:pt x="0" y="19050"/>
                </a:moveTo>
                <a:cubicBezTo>
                  <a:pt x="0" y="8509"/>
                  <a:pt x="8509" y="0"/>
                  <a:pt x="19050" y="0"/>
                </a:cubicBezTo>
                <a:lnTo>
                  <a:pt x="997712" y="0"/>
                </a:lnTo>
                <a:cubicBezTo>
                  <a:pt x="1008253" y="0"/>
                  <a:pt x="1016762" y="8509"/>
                  <a:pt x="1016762" y="19050"/>
                </a:cubicBezTo>
                <a:cubicBezTo>
                  <a:pt x="1016762" y="29591"/>
                  <a:pt x="1008253" y="38100"/>
                  <a:pt x="997712" y="38100"/>
                </a:cubicBezTo>
                <a:lnTo>
                  <a:pt x="19050" y="38100"/>
                </a:lnTo>
                <a:cubicBezTo>
                  <a:pt x="8509" y="38100"/>
                  <a:pt x="0" y="29591"/>
                  <a:pt x="0" y="19050"/>
                </a:cubicBezTo>
                <a:close/>
              </a:path>
            </a:pathLst>
          </a:custGeom>
          <a:solidFill>
            <a:srgbClr val="194A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2" name="Google Shape;352;p8"/>
          <p:cNvGrpSpPr/>
          <p:nvPr/>
        </p:nvGrpSpPr>
        <p:grpSpPr>
          <a:xfrm>
            <a:off x="8853264" y="4836765"/>
            <a:ext cx="581501" cy="581501"/>
            <a:chOff x="0" y="0"/>
            <a:chExt cx="775335" cy="775335"/>
          </a:xfrm>
        </p:grpSpPr>
        <p:sp>
          <p:nvSpPr>
            <p:cNvPr id="353" name="Google Shape;353;p8"/>
            <p:cNvSpPr/>
            <p:nvPr/>
          </p:nvSpPr>
          <p:spPr>
            <a:xfrm>
              <a:off x="6350" y="6350"/>
              <a:ext cx="762635" cy="762635"/>
            </a:xfrm>
            <a:custGeom>
              <a:rect b="b" l="l" r="r" t="t"/>
              <a:pathLst>
                <a:path extrusionOk="0" h="762635" w="762635">
                  <a:moveTo>
                    <a:pt x="0" y="142367"/>
                  </a:moveTo>
                  <a:cubicBezTo>
                    <a:pt x="0" y="63754"/>
                    <a:pt x="63754" y="0"/>
                    <a:pt x="142367" y="0"/>
                  </a:cubicBezTo>
                  <a:lnTo>
                    <a:pt x="620268" y="0"/>
                  </a:lnTo>
                  <a:cubicBezTo>
                    <a:pt x="698881" y="0"/>
                    <a:pt x="762635" y="63754"/>
                    <a:pt x="762635" y="142367"/>
                  </a:cubicBezTo>
                  <a:lnTo>
                    <a:pt x="762635" y="620268"/>
                  </a:lnTo>
                  <a:cubicBezTo>
                    <a:pt x="762635" y="698881"/>
                    <a:pt x="698881" y="762635"/>
                    <a:pt x="620268" y="762635"/>
                  </a:cubicBezTo>
                  <a:lnTo>
                    <a:pt x="142367" y="762635"/>
                  </a:lnTo>
                  <a:cubicBezTo>
                    <a:pt x="63754" y="762635"/>
                    <a:pt x="0" y="698881"/>
                    <a:pt x="0" y="620268"/>
                  </a:cubicBezTo>
                  <a:close/>
                </a:path>
              </a:pathLst>
            </a:custGeom>
            <a:solidFill>
              <a:srgbClr val="0031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0" y="0"/>
              <a:ext cx="775335" cy="775335"/>
            </a:xfrm>
            <a:custGeom>
              <a:rect b="b" l="l" r="r" t="t"/>
              <a:pathLst>
                <a:path extrusionOk="0" h="775335" w="775335">
                  <a:moveTo>
                    <a:pt x="0" y="148717"/>
                  </a:moveTo>
                  <a:cubicBezTo>
                    <a:pt x="0" y="66548"/>
                    <a:pt x="66548" y="0"/>
                    <a:pt x="148717" y="0"/>
                  </a:cubicBezTo>
                  <a:lnTo>
                    <a:pt x="626618" y="0"/>
                  </a:lnTo>
                  <a:lnTo>
                    <a:pt x="626618" y="6350"/>
                  </a:lnTo>
                  <a:lnTo>
                    <a:pt x="626618" y="0"/>
                  </a:lnTo>
                  <a:cubicBezTo>
                    <a:pt x="708660" y="0"/>
                    <a:pt x="775335" y="66548"/>
                    <a:pt x="775335" y="148717"/>
                  </a:cubicBezTo>
                  <a:lnTo>
                    <a:pt x="768985" y="148717"/>
                  </a:lnTo>
                  <a:lnTo>
                    <a:pt x="775335" y="148717"/>
                  </a:lnTo>
                  <a:lnTo>
                    <a:pt x="775335" y="626618"/>
                  </a:lnTo>
                  <a:lnTo>
                    <a:pt x="768985" y="626618"/>
                  </a:lnTo>
                  <a:lnTo>
                    <a:pt x="775335" y="626618"/>
                  </a:lnTo>
                  <a:cubicBezTo>
                    <a:pt x="775335" y="708787"/>
                    <a:pt x="708787" y="775335"/>
                    <a:pt x="626618" y="775335"/>
                  </a:cubicBezTo>
                  <a:lnTo>
                    <a:pt x="626618" y="768985"/>
                  </a:lnTo>
                  <a:lnTo>
                    <a:pt x="626618" y="775335"/>
                  </a:lnTo>
                  <a:lnTo>
                    <a:pt x="148717" y="775335"/>
                  </a:lnTo>
                  <a:lnTo>
                    <a:pt x="148717" y="768985"/>
                  </a:lnTo>
                  <a:lnTo>
                    <a:pt x="148717" y="775335"/>
                  </a:lnTo>
                  <a:cubicBezTo>
                    <a:pt x="66548" y="775335"/>
                    <a:pt x="0" y="708660"/>
                    <a:pt x="0" y="626618"/>
                  </a:cubicBezTo>
                  <a:lnTo>
                    <a:pt x="0" y="148717"/>
                  </a:lnTo>
                  <a:lnTo>
                    <a:pt x="6350" y="148717"/>
                  </a:lnTo>
                  <a:lnTo>
                    <a:pt x="0" y="148717"/>
                  </a:lnTo>
                  <a:moveTo>
                    <a:pt x="12700" y="148717"/>
                  </a:moveTo>
                  <a:lnTo>
                    <a:pt x="12700" y="626618"/>
                  </a:lnTo>
                  <a:lnTo>
                    <a:pt x="6350" y="626618"/>
                  </a:lnTo>
                  <a:lnTo>
                    <a:pt x="12700" y="626618"/>
                  </a:lnTo>
                  <a:cubicBezTo>
                    <a:pt x="12700" y="701675"/>
                    <a:pt x="73533" y="762635"/>
                    <a:pt x="148717" y="762635"/>
                  </a:cubicBezTo>
                  <a:lnTo>
                    <a:pt x="626618" y="762635"/>
                  </a:lnTo>
                  <a:cubicBezTo>
                    <a:pt x="701675" y="762635"/>
                    <a:pt x="762635" y="701802"/>
                    <a:pt x="762635" y="626618"/>
                  </a:cubicBezTo>
                  <a:lnTo>
                    <a:pt x="762635" y="148717"/>
                  </a:lnTo>
                  <a:cubicBezTo>
                    <a:pt x="762635" y="73533"/>
                    <a:pt x="701675" y="12700"/>
                    <a:pt x="626618" y="12700"/>
                  </a:cubicBezTo>
                  <a:lnTo>
                    <a:pt x="148717" y="12700"/>
                  </a:lnTo>
                  <a:lnTo>
                    <a:pt x="148717" y="6350"/>
                  </a:lnTo>
                  <a:lnTo>
                    <a:pt x="148717" y="12700"/>
                  </a:lnTo>
                  <a:cubicBezTo>
                    <a:pt x="73533" y="12700"/>
                    <a:pt x="12700" y="73533"/>
                    <a:pt x="12700" y="148717"/>
                  </a:cubicBezTo>
                  <a:close/>
                </a:path>
              </a:pathLst>
            </a:custGeom>
            <a:solidFill>
              <a:srgbClr val="194A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" name="Google Shape;355;p8"/>
          <p:cNvSpPr txBox="1"/>
          <p:nvPr/>
        </p:nvSpPr>
        <p:spPr>
          <a:xfrm>
            <a:off x="8953276" y="4946302"/>
            <a:ext cx="381297" cy="419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3</a:t>
            </a:r>
            <a:endParaRPr/>
          </a:p>
        </p:txBody>
      </p:sp>
      <p:sp>
        <p:nvSpPr>
          <p:cNvPr id="356" name="Google Shape;356;p8"/>
          <p:cNvSpPr txBox="1"/>
          <p:nvPr/>
        </p:nvSpPr>
        <p:spPr>
          <a:xfrm>
            <a:off x="611962" y="4909840"/>
            <a:ext cx="7261045" cy="3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5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Multiclass Classifier: Compound Selection</a:t>
            </a:r>
            <a:endParaRPr/>
          </a:p>
        </p:txBody>
      </p:sp>
      <p:sp>
        <p:nvSpPr>
          <p:cNvPr id="357" name="Google Shape;357;p8"/>
          <p:cNvSpPr txBox="1"/>
          <p:nvPr/>
        </p:nvSpPr>
        <p:spPr>
          <a:xfrm>
            <a:off x="1016794" y="5402164"/>
            <a:ext cx="6856214" cy="889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59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Prezice compusul optim de pneu pentru următorul stint.</a:t>
            </a:r>
            <a:endParaRPr/>
          </a:p>
        </p:txBody>
      </p:sp>
      <p:sp>
        <p:nvSpPr>
          <p:cNvPr id="358" name="Google Shape;358;p8"/>
          <p:cNvSpPr/>
          <p:nvPr/>
        </p:nvSpPr>
        <p:spPr>
          <a:xfrm>
            <a:off x="9401399" y="6427886"/>
            <a:ext cx="762572" cy="28575"/>
          </a:xfrm>
          <a:custGeom>
            <a:rect b="b" l="l" r="r" t="t"/>
            <a:pathLst>
              <a:path extrusionOk="0" h="38100" w="1016762">
                <a:moveTo>
                  <a:pt x="0" y="19050"/>
                </a:moveTo>
                <a:cubicBezTo>
                  <a:pt x="0" y="8509"/>
                  <a:pt x="8509" y="0"/>
                  <a:pt x="19050" y="0"/>
                </a:cubicBezTo>
                <a:lnTo>
                  <a:pt x="997712" y="0"/>
                </a:lnTo>
                <a:cubicBezTo>
                  <a:pt x="1008253" y="0"/>
                  <a:pt x="1016762" y="8509"/>
                  <a:pt x="1016762" y="19050"/>
                </a:cubicBezTo>
                <a:cubicBezTo>
                  <a:pt x="1016762" y="29591"/>
                  <a:pt x="1008253" y="38100"/>
                  <a:pt x="997712" y="38100"/>
                </a:cubicBezTo>
                <a:lnTo>
                  <a:pt x="19050" y="38100"/>
                </a:lnTo>
                <a:cubicBezTo>
                  <a:pt x="8509" y="38100"/>
                  <a:pt x="0" y="29591"/>
                  <a:pt x="0" y="19050"/>
                </a:cubicBezTo>
                <a:close/>
              </a:path>
            </a:pathLst>
          </a:custGeom>
          <a:solidFill>
            <a:srgbClr val="194A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9" name="Google Shape;359;p8"/>
          <p:cNvGrpSpPr/>
          <p:nvPr/>
        </p:nvGrpSpPr>
        <p:grpSpPr>
          <a:xfrm>
            <a:off x="8853264" y="6151512"/>
            <a:ext cx="581501" cy="581501"/>
            <a:chOff x="0" y="0"/>
            <a:chExt cx="775335" cy="775335"/>
          </a:xfrm>
        </p:grpSpPr>
        <p:sp>
          <p:nvSpPr>
            <p:cNvPr id="360" name="Google Shape;360;p8"/>
            <p:cNvSpPr/>
            <p:nvPr/>
          </p:nvSpPr>
          <p:spPr>
            <a:xfrm>
              <a:off x="6350" y="6350"/>
              <a:ext cx="762635" cy="762635"/>
            </a:xfrm>
            <a:custGeom>
              <a:rect b="b" l="l" r="r" t="t"/>
              <a:pathLst>
                <a:path extrusionOk="0" h="762635" w="762635">
                  <a:moveTo>
                    <a:pt x="0" y="142367"/>
                  </a:moveTo>
                  <a:cubicBezTo>
                    <a:pt x="0" y="63754"/>
                    <a:pt x="63754" y="0"/>
                    <a:pt x="142367" y="0"/>
                  </a:cubicBezTo>
                  <a:lnTo>
                    <a:pt x="620268" y="0"/>
                  </a:lnTo>
                  <a:cubicBezTo>
                    <a:pt x="698881" y="0"/>
                    <a:pt x="762635" y="63754"/>
                    <a:pt x="762635" y="142367"/>
                  </a:cubicBezTo>
                  <a:lnTo>
                    <a:pt x="762635" y="620268"/>
                  </a:lnTo>
                  <a:cubicBezTo>
                    <a:pt x="762635" y="698881"/>
                    <a:pt x="698881" y="762635"/>
                    <a:pt x="620268" y="762635"/>
                  </a:cubicBezTo>
                  <a:lnTo>
                    <a:pt x="142367" y="762635"/>
                  </a:lnTo>
                  <a:cubicBezTo>
                    <a:pt x="63754" y="762635"/>
                    <a:pt x="0" y="698881"/>
                    <a:pt x="0" y="620268"/>
                  </a:cubicBezTo>
                  <a:close/>
                </a:path>
              </a:pathLst>
            </a:custGeom>
            <a:solidFill>
              <a:srgbClr val="0031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0" y="0"/>
              <a:ext cx="775335" cy="775335"/>
            </a:xfrm>
            <a:custGeom>
              <a:rect b="b" l="l" r="r" t="t"/>
              <a:pathLst>
                <a:path extrusionOk="0" h="775335" w="775335">
                  <a:moveTo>
                    <a:pt x="0" y="148717"/>
                  </a:moveTo>
                  <a:cubicBezTo>
                    <a:pt x="0" y="66548"/>
                    <a:pt x="66548" y="0"/>
                    <a:pt x="148717" y="0"/>
                  </a:cubicBezTo>
                  <a:lnTo>
                    <a:pt x="626618" y="0"/>
                  </a:lnTo>
                  <a:lnTo>
                    <a:pt x="626618" y="6350"/>
                  </a:lnTo>
                  <a:lnTo>
                    <a:pt x="626618" y="0"/>
                  </a:lnTo>
                  <a:cubicBezTo>
                    <a:pt x="708660" y="0"/>
                    <a:pt x="775335" y="66548"/>
                    <a:pt x="775335" y="148717"/>
                  </a:cubicBezTo>
                  <a:lnTo>
                    <a:pt x="768985" y="148717"/>
                  </a:lnTo>
                  <a:lnTo>
                    <a:pt x="775335" y="148717"/>
                  </a:lnTo>
                  <a:lnTo>
                    <a:pt x="775335" y="626618"/>
                  </a:lnTo>
                  <a:lnTo>
                    <a:pt x="768985" y="626618"/>
                  </a:lnTo>
                  <a:lnTo>
                    <a:pt x="775335" y="626618"/>
                  </a:lnTo>
                  <a:cubicBezTo>
                    <a:pt x="775335" y="708787"/>
                    <a:pt x="708787" y="775335"/>
                    <a:pt x="626618" y="775335"/>
                  </a:cubicBezTo>
                  <a:lnTo>
                    <a:pt x="626618" y="768985"/>
                  </a:lnTo>
                  <a:lnTo>
                    <a:pt x="626618" y="775335"/>
                  </a:lnTo>
                  <a:lnTo>
                    <a:pt x="148717" y="775335"/>
                  </a:lnTo>
                  <a:lnTo>
                    <a:pt x="148717" y="768985"/>
                  </a:lnTo>
                  <a:lnTo>
                    <a:pt x="148717" y="775335"/>
                  </a:lnTo>
                  <a:cubicBezTo>
                    <a:pt x="66548" y="775335"/>
                    <a:pt x="0" y="708660"/>
                    <a:pt x="0" y="626618"/>
                  </a:cubicBezTo>
                  <a:lnTo>
                    <a:pt x="0" y="148717"/>
                  </a:lnTo>
                  <a:lnTo>
                    <a:pt x="6350" y="148717"/>
                  </a:lnTo>
                  <a:lnTo>
                    <a:pt x="0" y="148717"/>
                  </a:lnTo>
                  <a:moveTo>
                    <a:pt x="12700" y="148717"/>
                  </a:moveTo>
                  <a:lnTo>
                    <a:pt x="12700" y="626618"/>
                  </a:lnTo>
                  <a:lnTo>
                    <a:pt x="6350" y="626618"/>
                  </a:lnTo>
                  <a:lnTo>
                    <a:pt x="12700" y="626618"/>
                  </a:lnTo>
                  <a:cubicBezTo>
                    <a:pt x="12700" y="701675"/>
                    <a:pt x="73533" y="762635"/>
                    <a:pt x="148717" y="762635"/>
                  </a:cubicBezTo>
                  <a:lnTo>
                    <a:pt x="626618" y="762635"/>
                  </a:lnTo>
                  <a:cubicBezTo>
                    <a:pt x="701675" y="762635"/>
                    <a:pt x="762635" y="701802"/>
                    <a:pt x="762635" y="626618"/>
                  </a:cubicBezTo>
                  <a:lnTo>
                    <a:pt x="762635" y="148717"/>
                  </a:lnTo>
                  <a:cubicBezTo>
                    <a:pt x="762635" y="73533"/>
                    <a:pt x="701675" y="12700"/>
                    <a:pt x="626618" y="12700"/>
                  </a:cubicBezTo>
                  <a:lnTo>
                    <a:pt x="148717" y="12700"/>
                  </a:lnTo>
                  <a:lnTo>
                    <a:pt x="148717" y="6350"/>
                  </a:lnTo>
                  <a:lnTo>
                    <a:pt x="148717" y="12700"/>
                  </a:lnTo>
                  <a:cubicBezTo>
                    <a:pt x="73533" y="12700"/>
                    <a:pt x="12700" y="73533"/>
                    <a:pt x="12700" y="148717"/>
                  </a:cubicBezTo>
                  <a:close/>
                </a:path>
              </a:pathLst>
            </a:custGeom>
            <a:solidFill>
              <a:srgbClr val="194A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2" name="Google Shape;362;p8"/>
          <p:cNvSpPr txBox="1"/>
          <p:nvPr/>
        </p:nvSpPr>
        <p:spPr>
          <a:xfrm>
            <a:off x="8953276" y="6261050"/>
            <a:ext cx="381297" cy="419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4</a:t>
            </a:r>
            <a:endParaRPr/>
          </a:p>
        </p:txBody>
      </p:sp>
      <p:sp>
        <p:nvSpPr>
          <p:cNvPr id="363" name="Google Shape;363;p8"/>
          <p:cNvSpPr txBox="1"/>
          <p:nvPr/>
        </p:nvSpPr>
        <p:spPr>
          <a:xfrm>
            <a:off x="10414992" y="6224588"/>
            <a:ext cx="6077918" cy="3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Validare &amp; Simulări Complete</a:t>
            </a:r>
            <a:endParaRPr/>
          </a:p>
        </p:txBody>
      </p:sp>
      <p:sp>
        <p:nvSpPr>
          <p:cNvPr id="364" name="Google Shape;364;p8"/>
          <p:cNvSpPr txBox="1"/>
          <p:nvPr/>
        </p:nvSpPr>
        <p:spPr>
          <a:xfrm>
            <a:off x="10414992" y="6716911"/>
            <a:ext cx="6856214" cy="889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Testarea modelelor pe curse istorice și simularea strategiilor.</a:t>
            </a:r>
            <a:endParaRPr/>
          </a:p>
        </p:txBody>
      </p:sp>
      <p:sp>
        <p:nvSpPr>
          <p:cNvPr id="365" name="Google Shape;365;p8"/>
          <p:cNvSpPr/>
          <p:nvPr/>
        </p:nvSpPr>
        <p:spPr>
          <a:xfrm>
            <a:off x="8124006" y="7742635"/>
            <a:ext cx="762572" cy="28575"/>
          </a:xfrm>
          <a:custGeom>
            <a:rect b="b" l="l" r="r" t="t"/>
            <a:pathLst>
              <a:path extrusionOk="0" h="38100" w="1016762">
                <a:moveTo>
                  <a:pt x="0" y="19050"/>
                </a:moveTo>
                <a:cubicBezTo>
                  <a:pt x="0" y="8509"/>
                  <a:pt x="8509" y="0"/>
                  <a:pt x="19050" y="0"/>
                </a:cubicBezTo>
                <a:lnTo>
                  <a:pt x="997712" y="0"/>
                </a:lnTo>
                <a:cubicBezTo>
                  <a:pt x="1008253" y="0"/>
                  <a:pt x="1016762" y="8509"/>
                  <a:pt x="1016762" y="19050"/>
                </a:cubicBezTo>
                <a:cubicBezTo>
                  <a:pt x="1016762" y="29591"/>
                  <a:pt x="1008253" y="38100"/>
                  <a:pt x="997712" y="38100"/>
                </a:cubicBezTo>
                <a:lnTo>
                  <a:pt x="19050" y="38100"/>
                </a:lnTo>
                <a:cubicBezTo>
                  <a:pt x="8509" y="38100"/>
                  <a:pt x="0" y="29591"/>
                  <a:pt x="0" y="19050"/>
                </a:cubicBezTo>
                <a:close/>
              </a:path>
            </a:pathLst>
          </a:custGeom>
          <a:solidFill>
            <a:srgbClr val="194A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8"/>
          <p:cNvGrpSpPr/>
          <p:nvPr/>
        </p:nvGrpSpPr>
        <p:grpSpPr>
          <a:xfrm>
            <a:off x="8853264" y="7466260"/>
            <a:ext cx="581501" cy="581501"/>
            <a:chOff x="0" y="0"/>
            <a:chExt cx="775335" cy="775335"/>
          </a:xfrm>
        </p:grpSpPr>
        <p:sp>
          <p:nvSpPr>
            <p:cNvPr id="367" name="Google Shape;367;p8"/>
            <p:cNvSpPr/>
            <p:nvPr/>
          </p:nvSpPr>
          <p:spPr>
            <a:xfrm>
              <a:off x="6350" y="6350"/>
              <a:ext cx="762635" cy="762635"/>
            </a:xfrm>
            <a:custGeom>
              <a:rect b="b" l="l" r="r" t="t"/>
              <a:pathLst>
                <a:path extrusionOk="0" h="762635" w="762635">
                  <a:moveTo>
                    <a:pt x="0" y="142367"/>
                  </a:moveTo>
                  <a:cubicBezTo>
                    <a:pt x="0" y="63754"/>
                    <a:pt x="63754" y="0"/>
                    <a:pt x="142367" y="0"/>
                  </a:cubicBezTo>
                  <a:lnTo>
                    <a:pt x="620268" y="0"/>
                  </a:lnTo>
                  <a:cubicBezTo>
                    <a:pt x="698881" y="0"/>
                    <a:pt x="762635" y="63754"/>
                    <a:pt x="762635" y="142367"/>
                  </a:cubicBezTo>
                  <a:lnTo>
                    <a:pt x="762635" y="620268"/>
                  </a:lnTo>
                  <a:cubicBezTo>
                    <a:pt x="762635" y="698881"/>
                    <a:pt x="698881" y="762635"/>
                    <a:pt x="620268" y="762635"/>
                  </a:cubicBezTo>
                  <a:lnTo>
                    <a:pt x="142367" y="762635"/>
                  </a:lnTo>
                  <a:cubicBezTo>
                    <a:pt x="63754" y="762635"/>
                    <a:pt x="0" y="698881"/>
                    <a:pt x="0" y="620268"/>
                  </a:cubicBezTo>
                  <a:close/>
                </a:path>
              </a:pathLst>
            </a:custGeom>
            <a:solidFill>
              <a:srgbClr val="0031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8"/>
            <p:cNvSpPr/>
            <p:nvPr/>
          </p:nvSpPr>
          <p:spPr>
            <a:xfrm>
              <a:off x="0" y="0"/>
              <a:ext cx="775335" cy="775335"/>
            </a:xfrm>
            <a:custGeom>
              <a:rect b="b" l="l" r="r" t="t"/>
              <a:pathLst>
                <a:path extrusionOk="0" h="775335" w="775335">
                  <a:moveTo>
                    <a:pt x="0" y="148717"/>
                  </a:moveTo>
                  <a:cubicBezTo>
                    <a:pt x="0" y="66548"/>
                    <a:pt x="66548" y="0"/>
                    <a:pt x="148717" y="0"/>
                  </a:cubicBezTo>
                  <a:lnTo>
                    <a:pt x="626618" y="0"/>
                  </a:lnTo>
                  <a:lnTo>
                    <a:pt x="626618" y="6350"/>
                  </a:lnTo>
                  <a:lnTo>
                    <a:pt x="626618" y="0"/>
                  </a:lnTo>
                  <a:cubicBezTo>
                    <a:pt x="708660" y="0"/>
                    <a:pt x="775335" y="66548"/>
                    <a:pt x="775335" y="148717"/>
                  </a:cubicBezTo>
                  <a:lnTo>
                    <a:pt x="768985" y="148717"/>
                  </a:lnTo>
                  <a:lnTo>
                    <a:pt x="775335" y="148717"/>
                  </a:lnTo>
                  <a:lnTo>
                    <a:pt x="775335" y="626618"/>
                  </a:lnTo>
                  <a:lnTo>
                    <a:pt x="768985" y="626618"/>
                  </a:lnTo>
                  <a:lnTo>
                    <a:pt x="775335" y="626618"/>
                  </a:lnTo>
                  <a:cubicBezTo>
                    <a:pt x="775335" y="708787"/>
                    <a:pt x="708787" y="775335"/>
                    <a:pt x="626618" y="775335"/>
                  </a:cubicBezTo>
                  <a:lnTo>
                    <a:pt x="626618" y="768985"/>
                  </a:lnTo>
                  <a:lnTo>
                    <a:pt x="626618" y="775335"/>
                  </a:lnTo>
                  <a:lnTo>
                    <a:pt x="148717" y="775335"/>
                  </a:lnTo>
                  <a:lnTo>
                    <a:pt x="148717" y="768985"/>
                  </a:lnTo>
                  <a:lnTo>
                    <a:pt x="148717" y="775335"/>
                  </a:lnTo>
                  <a:cubicBezTo>
                    <a:pt x="66548" y="775335"/>
                    <a:pt x="0" y="708660"/>
                    <a:pt x="0" y="626618"/>
                  </a:cubicBezTo>
                  <a:lnTo>
                    <a:pt x="0" y="148717"/>
                  </a:lnTo>
                  <a:lnTo>
                    <a:pt x="6350" y="148717"/>
                  </a:lnTo>
                  <a:lnTo>
                    <a:pt x="0" y="148717"/>
                  </a:lnTo>
                  <a:moveTo>
                    <a:pt x="12700" y="148717"/>
                  </a:moveTo>
                  <a:lnTo>
                    <a:pt x="12700" y="626618"/>
                  </a:lnTo>
                  <a:lnTo>
                    <a:pt x="6350" y="626618"/>
                  </a:lnTo>
                  <a:lnTo>
                    <a:pt x="12700" y="626618"/>
                  </a:lnTo>
                  <a:cubicBezTo>
                    <a:pt x="12700" y="701675"/>
                    <a:pt x="73533" y="762635"/>
                    <a:pt x="148717" y="762635"/>
                  </a:cubicBezTo>
                  <a:lnTo>
                    <a:pt x="626618" y="762635"/>
                  </a:lnTo>
                  <a:cubicBezTo>
                    <a:pt x="701675" y="762635"/>
                    <a:pt x="762635" y="701802"/>
                    <a:pt x="762635" y="626618"/>
                  </a:cubicBezTo>
                  <a:lnTo>
                    <a:pt x="762635" y="148717"/>
                  </a:lnTo>
                  <a:cubicBezTo>
                    <a:pt x="762635" y="73533"/>
                    <a:pt x="701675" y="12700"/>
                    <a:pt x="626618" y="12700"/>
                  </a:cubicBezTo>
                  <a:lnTo>
                    <a:pt x="148717" y="12700"/>
                  </a:lnTo>
                  <a:lnTo>
                    <a:pt x="148717" y="6350"/>
                  </a:lnTo>
                  <a:lnTo>
                    <a:pt x="148717" y="12700"/>
                  </a:lnTo>
                  <a:cubicBezTo>
                    <a:pt x="73533" y="12700"/>
                    <a:pt x="12700" y="73533"/>
                    <a:pt x="12700" y="148717"/>
                  </a:cubicBezTo>
                  <a:close/>
                </a:path>
              </a:pathLst>
            </a:custGeom>
            <a:solidFill>
              <a:srgbClr val="194A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8"/>
          <p:cNvSpPr txBox="1"/>
          <p:nvPr/>
        </p:nvSpPr>
        <p:spPr>
          <a:xfrm>
            <a:off x="8953276" y="7575797"/>
            <a:ext cx="381297" cy="419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5</a:t>
            </a:r>
            <a:endParaRPr/>
          </a:p>
        </p:txBody>
      </p:sp>
      <p:sp>
        <p:nvSpPr>
          <p:cNvPr id="370" name="Google Shape;370;p8"/>
          <p:cNvSpPr txBox="1"/>
          <p:nvPr/>
        </p:nvSpPr>
        <p:spPr>
          <a:xfrm>
            <a:off x="1883348" y="7539335"/>
            <a:ext cx="5989660" cy="3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5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Interfață Grafică Interactivă</a:t>
            </a:r>
            <a:endParaRPr/>
          </a:p>
        </p:txBody>
      </p:sp>
      <p:sp>
        <p:nvSpPr>
          <p:cNvPr id="371" name="Google Shape;371;p8"/>
          <p:cNvSpPr txBox="1"/>
          <p:nvPr/>
        </p:nvSpPr>
        <p:spPr>
          <a:xfrm>
            <a:off x="1016794" y="8031659"/>
            <a:ext cx="6856214" cy="889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59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Dashboard interactiv pentru vizualizarea predicțiilor și strategiilor în timp real.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380" name="Google Shape;380;p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1" name="Google Shape;381;p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09151A">
              <a:alpha val="89803"/>
            </a:srgbClr>
          </a:solidFill>
          <a:ln>
            <a:noFill/>
          </a:ln>
        </p:spPr>
      </p:sp>
      <p:sp>
        <p:nvSpPr>
          <p:cNvPr id="382" name="Google Shape;382;p9"/>
          <p:cNvSpPr/>
          <p:nvPr/>
        </p:nvSpPr>
        <p:spPr>
          <a:xfrm>
            <a:off x="1079747" y="3581102"/>
            <a:ext cx="5468830" cy="5468830"/>
          </a:xfrm>
          <a:custGeom>
            <a:rect b="b" l="l" r="r" t="t"/>
            <a:pathLst>
              <a:path extrusionOk="0" h="6955663" w="6955663">
                <a:moveTo>
                  <a:pt x="0" y="0"/>
                </a:moveTo>
                <a:lnTo>
                  <a:pt x="6955663" y="0"/>
                </a:lnTo>
                <a:lnTo>
                  <a:pt x="6955663" y="6955663"/>
                </a:lnTo>
                <a:lnTo>
                  <a:pt x="0" y="69556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5045" r="-25045" t="0"/>
            </a:stretch>
          </a:blipFill>
          <a:ln>
            <a:noFill/>
          </a:ln>
        </p:spPr>
      </p:sp>
      <p:grpSp>
        <p:nvGrpSpPr>
          <p:cNvPr id="383" name="Google Shape;383;p9"/>
          <p:cNvGrpSpPr/>
          <p:nvPr/>
        </p:nvGrpSpPr>
        <p:grpSpPr>
          <a:xfrm>
            <a:off x="6959947" y="4352330"/>
            <a:ext cx="616840" cy="616934"/>
            <a:chOff x="0" y="0"/>
            <a:chExt cx="822452" cy="822579"/>
          </a:xfrm>
        </p:grpSpPr>
        <p:sp>
          <p:nvSpPr>
            <p:cNvPr id="384" name="Google Shape;384;p9"/>
            <p:cNvSpPr/>
            <p:nvPr/>
          </p:nvSpPr>
          <p:spPr>
            <a:xfrm>
              <a:off x="6350" y="6350"/>
              <a:ext cx="809752" cy="809879"/>
            </a:xfrm>
            <a:custGeom>
              <a:rect b="b" l="l" r="r" t="t"/>
              <a:pathLst>
                <a:path extrusionOk="0" h="809879" w="809752">
                  <a:moveTo>
                    <a:pt x="0" y="151130"/>
                  </a:moveTo>
                  <a:cubicBezTo>
                    <a:pt x="0" y="67691"/>
                    <a:pt x="67691" y="0"/>
                    <a:pt x="151130" y="0"/>
                  </a:cubicBezTo>
                  <a:lnTo>
                    <a:pt x="658622" y="0"/>
                  </a:lnTo>
                  <a:cubicBezTo>
                    <a:pt x="742061" y="0"/>
                    <a:pt x="809752" y="67691"/>
                    <a:pt x="809752" y="151130"/>
                  </a:cubicBezTo>
                  <a:lnTo>
                    <a:pt x="809752" y="658622"/>
                  </a:lnTo>
                  <a:cubicBezTo>
                    <a:pt x="809752" y="742061"/>
                    <a:pt x="742061" y="809752"/>
                    <a:pt x="658622" y="809752"/>
                  </a:cubicBezTo>
                  <a:lnTo>
                    <a:pt x="151130" y="809752"/>
                  </a:lnTo>
                  <a:cubicBezTo>
                    <a:pt x="67691" y="809879"/>
                    <a:pt x="0" y="742188"/>
                    <a:pt x="0" y="658622"/>
                  </a:cubicBezTo>
                  <a:close/>
                </a:path>
              </a:pathLst>
            </a:custGeom>
            <a:solidFill>
              <a:srgbClr val="0031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9"/>
            <p:cNvSpPr/>
            <p:nvPr/>
          </p:nvSpPr>
          <p:spPr>
            <a:xfrm>
              <a:off x="0" y="0"/>
              <a:ext cx="822452" cy="822579"/>
            </a:xfrm>
            <a:custGeom>
              <a:rect b="b" l="l" r="r" t="t"/>
              <a:pathLst>
                <a:path extrusionOk="0" h="822579" w="822452">
                  <a:moveTo>
                    <a:pt x="0" y="157480"/>
                  </a:moveTo>
                  <a:cubicBezTo>
                    <a:pt x="0" y="70485"/>
                    <a:pt x="70485" y="0"/>
                    <a:pt x="157480" y="0"/>
                  </a:cubicBezTo>
                  <a:lnTo>
                    <a:pt x="664972" y="0"/>
                  </a:lnTo>
                  <a:lnTo>
                    <a:pt x="664972" y="6350"/>
                  </a:lnTo>
                  <a:lnTo>
                    <a:pt x="664972" y="0"/>
                  </a:lnTo>
                  <a:lnTo>
                    <a:pt x="664972" y="6350"/>
                  </a:lnTo>
                  <a:lnTo>
                    <a:pt x="664972" y="0"/>
                  </a:lnTo>
                  <a:cubicBezTo>
                    <a:pt x="751967" y="0"/>
                    <a:pt x="822452" y="70485"/>
                    <a:pt x="822452" y="157480"/>
                  </a:cubicBezTo>
                  <a:lnTo>
                    <a:pt x="822452" y="664972"/>
                  </a:lnTo>
                  <a:lnTo>
                    <a:pt x="816102" y="664972"/>
                  </a:lnTo>
                  <a:lnTo>
                    <a:pt x="822452" y="664972"/>
                  </a:lnTo>
                  <a:cubicBezTo>
                    <a:pt x="822452" y="751967"/>
                    <a:pt x="751967" y="822452"/>
                    <a:pt x="664972" y="822452"/>
                  </a:cubicBezTo>
                  <a:lnTo>
                    <a:pt x="664972" y="816102"/>
                  </a:lnTo>
                  <a:lnTo>
                    <a:pt x="664972" y="822452"/>
                  </a:lnTo>
                  <a:lnTo>
                    <a:pt x="157480" y="822452"/>
                  </a:lnTo>
                  <a:lnTo>
                    <a:pt x="157480" y="816102"/>
                  </a:lnTo>
                  <a:lnTo>
                    <a:pt x="157480" y="822452"/>
                  </a:lnTo>
                  <a:cubicBezTo>
                    <a:pt x="70485" y="822579"/>
                    <a:pt x="0" y="751967"/>
                    <a:pt x="0" y="664972"/>
                  </a:cubicBezTo>
                  <a:lnTo>
                    <a:pt x="0" y="157480"/>
                  </a:lnTo>
                  <a:lnTo>
                    <a:pt x="6350" y="157480"/>
                  </a:lnTo>
                  <a:lnTo>
                    <a:pt x="0" y="157480"/>
                  </a:lnTo>
                  <a:moveTo>
                    <a:pt x="12700" y="157480"/>
                  </a:moveTo>
                  <a:lnTo>
                    <a:pt x="12700" y="664972"/>
                  </a:lnTo>
                  <a:lnTo>
                    <a:pt x="6350" y="664972"/>
                  </a:lnTo>
                  <a:lnTo>
                    <a:pt x="12700" y="664972"/>
                  </a:lnTo>
                  <a:cubicBezTo>
                    <a:pt x="12700" y="744982"/>
                    <a:pt x="77597" y="809752"/>
                    <a:pt x="157480" y="809752"/>
                  </a:cubicBezTo>
                  <a:lnTo>
                    <a:pt x="664972" y="809752"/>
                  </a:lnTo>
                  <a:cubicBezTo>
                    <a:pt x="744982" y="809752"/>
                    <a:pt x="809752" y="744855"/>
                    <a:pt x="809752" y="664972"/>
                  </a:cubicBezTo>
                  <a:lnTo>
                    <a:pt x="809752" y="157480"/>
                  </a:lnTo>
                  <a:lnTo>
                    <a:pt x="816102" y="157480"/>
                  </a:lnTo>
                  <a:lnTo>
                    <a:pt x="809752" y="157480"/>
                  </a:lnTo>
                  <a:cubicBezTo>
                    <a:pt x="809752" y="77470"/>
                    <a:pt x="744855" y="12700"/>
                    <a:pt x="664972" y="12700"/>
                  </a:cubicBezTo>
                  <a:lnTo>
                    <a:pt x="157480" y="12700"/>
                  </a:lnTo>
                  <a:lnTo>
                    <a:pt x="157480" y="6350"/>
                  </a:lnTo>
                  <a:lnTo>
                    <a:pt x="157480" y="12700"/>
                  </a:lnTo>
                  <a:cubicBezTo>
                    <a:pt x="77597" y="12700"/>
                    <a:pt x="12700" y="77597"/>
                    <a:pt x="12700" y="157480"/>
                  </a:cubicBezTo>
                  <a:close/>
                </a:path>
              </a:pathLst>
            </a:custGeom>
            <a:solidFill>
              <a:srgbClr val="194A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6" name="Google Shape;386;p9"/>
          <p:cNvGrpSpPr/>
          <p:nvPr/>
        </p:nvGrpSpPr>
        <p:grpSpPr>
          <a:xfrm>
            <a:off x="12255104" y="4352330"/>
            <a:ext cx="616840" cy="616934"/>
            <a:chOff x="0" y="0"/>
            <a:chExt cx="822452" cy="822579"/>
          </a:xfrm>
        </p:grpSpPr>
        <p:sp>
          <p:nvSpPr>
            <p:cNvPr id="387" name="Google Shape;387;p9"/>
            <p:cNvSpPr/>
            <p:nvPr/>
          </p:nvSpPr>
          <p:spPr>
            <a:xfrm>
              <a:off x="6350" y="6350"/>
              <a:ext cx="809752" cy="809879"/>
            </a:xfrm>
            <a:custGeom>
              <a:rect b="b" l="l" r="r" t="t"/>
              <a:pathLst>
                <a:path extrusionOk="0" h="809879" w="809752">
                  <a:moveTo>
                    <a:pt x="0" y="151130"/>
                  </a:moveTo>
                  <a:cubicBezTo>
                    <a:pt x="0" y="67691"/>
                    <a:pt x="67691" y="0"/>
                    <a:pt x="151130" y="0"/>
                  </a:cubicBezTo>
                  <a:lnTo>
                    <a:pt x="658622" y="0"/>
                  </a:lnTo>
                  <a:cubicBezTo>
                    <a:pt x="742061" y="0"/>
                    <a:pt x="809752" y="67691"/>
                    <a:pt x="809752" y="151130"/>
                  </a:cubicBezTo>
                  <a:lnTo>
                    <a:pt x="809752" y="658622"/>
                  </a:lnTo>
                  <a:cubicBezTo>
                    <a:pt x="809752" y="742061"/>
                    <a:pt x="742061" y="809752"/>
                    <a:pt x="658622" y="809752"/>
                  </a:cubicBezTo>
                  <a:lnTo>
                    <a:pt x="151130" y="809752"/>
                  </a:lnTo>
                  <a:cubicBezTo>
                    <a:pt x="67691" y="809879"/>
                    <a:pt x="0" y="742188"/>
                    <a:pt x="0" y="658622"/>
                  </a:cubicBezTo>
                  <a:close/>
                </a:path>
              </a:pathLst>
            </a:custGeom>
            <a:solidFill>
              <a:srgbClr val="0031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9"/>
            <p:cNvSpPr/>
            <p:nvPr/>
          </p:nvSpPr>
          <p:spPr>
            <a:xfrm>
              <a:off x="0" y="0"/>
              <a:ext cx="822452" cy="822579"/>
            </a:xfrm>
            <a:custGeom>
              <a:rect b="b" l="l" r="r" t="t"/>
              <a:pathLst>
                <a:path extrusionOk="0" h="822579" w="822452">
                  <a:moveTo>
                    <a:pt x="0" y="157480"/>
                  </a:moveTo>
                  <a:cubicBezTo>
                    <a:pt x="0" y="70485"/>
                    <a:pt x="70485" y="0"/>
                    <a:pt x="157480" y="0"/>
                  </a:cubicBezTo>
                  <a:lnTo>
                    <a:pt x="664972" y="0"/>
                  </a:lnTo>
                  <a:lnTo>
                    <a:pt x="664972" y="6350"/>
                  </a:lnTo>
                  <a:lnTo>
                    <a:pt x="664972" y="0"/>
                  </a:lnTo>
                  <a:lnTo>
                    <a:pt x="664972" y="6350"/>
                  </a:lnTo>
                  <a:lnTo>
                    <a:pt x="664972" y="0"/>
                  </a:lnTo>
                  <a:cubicBezTo>
                    <a:pt x="751967" y="0"/>
                    <a:pt x="822452" y="70485"/>
                    <a:pt x="822452" y="157480"/>
                  </a:cubicBezTo>
                  <a:lnTo>
                    <a:pt x="822452" y="664972"/>
                  </a:lnTo>
                  <a:lnTo>
                    <a:pt x="816102" y="664972"/>
                  </a:lnTo>
                  <a:lnTo>
                    <a:pt x="822452" y="664972"/>
                  </a:lnTo>
                  <a:cubicBezTo>
                    <a:pt x="822452" y="751967"/>
                    <a:pt x="751967" y="822452"/>
                    <a:pt x="664972" y="822452"/>
                  </a:cubicBezTo>
                  <a:lnTo>
                    <a:pt x="664972" y="816102"/>
                  </a:lnTo>
                  <a:lnTo>
                    <a:pt x="664972" y="822452"/>
                  </a:lnTo>
                  <a:lnTo>
                    <a:pt x="157480" y="822452"/>
                  </a:lnTo>
                  <a:lnTo>
                    <a:pt x="157480" y="816102"/>
                  </a:lnTo>
                  <a:lnTo>
                    <a:pt x="157480" y="822452"/>
                  </a:lnTo>
                  <a:cubicBezTo>
                    <a:pt x="70485" y="822579"/>
                    <a:pt x="0" y="751967"/>
                    <a:pt x="0" y="664972"/>
                  </a:cubicBezTo>
                  <a:lnTo>
                    <a:pt x="0" y="157480"/>
                  </a:lnTo>
                  <a:lnTo>
                    <a:pt x="6350" y="157480"/>
                  </a:lnTo>
                  <a:lnTo>
                    <a:pt x="0" y="157480"/>
                  </a:lnTo>
                  <a:moveTo>
                    <a:pt x="12700" y="157480"/>
                  </a:moveTo>
                  <a:lnTo>
                    <a:pt x="12700" y="664972"/>
                  </a:lnTo>
                  <a:lnTo>
                    <a:pt x="6350" y="664972"/>
                  </a:lnTo>
                  <a:lnTo>
                    <a:pt x="12700" y="664972"/>
                  </a:lnTo>
                  <a:cubicBezTo>
                    <a:pt x="12700" y="744982"/>
                    <a:pt x="77597" y="809752"/>
                    <a:pt x="157480" y="809752"/>
                  </a:cubicBezTo>
                  <a:lnTo>
                    <a:pt x="664972" y="809752"/>
                  </a:lnTo>
                  <a:cubicBezTo>
                    <a:pt x="744982" y="809752"/>
                    <a:pt x="809752" y="744855"/>
                    <a:pt x="809752" y="664972"/>
                  </a:cubicBezTo>
                  <a:lnTo>
                    <a:pt x="809752" y="157480"/>
                  </a:lnTo>
                  <a:lnTo>
                    <a:pt x="816102" y="157480"/>
                  </a:lnTo>
                  <a:lnTo>
                    <a:pt x="809752" y="157480"/>
                  </a:lnTo>
                  <a:cubicBezTo>
                    <a:pt x="809752" y="77470"/>
                    <a:pt x="744855" y="12700"/>
                    <a:pt x="664972" y="12700"/>
                  </a:cubicBezTo>
                  <a:lnTo>
                    <a:pt x="157480" y="12700"/>
                  </a:lnTo>
                  <a:lnTo>
                    <a:pt x="157480" y="6350"/>
                  </a:lnTo>
                  <a:lnTo>
                    <a:pt x="157480" y="12700"/>
                  </a:lnTo>
                  <a:cubicBezTo>
                    <a:pt x="77597" y="12700"/>
                    <a:pt x="12700" y="77597"/>
                    <a:pt x="12700" y="157480"/>
                  </a:cubicBezTo>
                  <a:close/>
                </a:path>
              </a:pathLst>
            </a:custGeom>
            <a:solidFill>
              <a:srgbClr val="194A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9" name="Google Shape;389;p9"/>
          <p:cNvGrpSpPr/>
          <p:nvPr/>
        </p:nvGrpSpPr>
        <p:grpSpPr>
          <a:xfrm>
            <a:off x="6959947" y="7393632"/>
            <a:ext cx="616840" cy="616935"/>
            <a:chOff x="0" y="0"/>
            <a:chExt cx="822452" cy="822579"/>
          </a:xfrm>
        </p:grpSpPr>
        <p:sp>
          <p:nvSpPr>
            <p:cNvPr id="390" name="Google Shape;390;p9"/>
            <p:cNvSpPr/>
            <p:nvPr/>
          </p:nvSpPr>
          <p:spPr>
            <a:xfrm>
              <a:off x="6350" y="6350"/>
              <a:ext cx="809752" cy="809879"/>
            </a:xfrm>
            <a:custGeom>
              <a:rect b="b" l="l" r="r" t="t"/>
              <a:pathLst>
                <a:path extrusionOk="0" h="809879" w="809752">
                  <a:moveTo>
                    <a:pt x="0" y="151130"/>
                  </a:moveTo>
                  <a:cubicBezTo>
                    <a:pt x="0" y="67691"/>
                    <a:pt x="67691" y="0"/>
                    <a:pt x="151130" y="0"/>
                  </a:cubicBezTo>
                  <a:lnTo>
                    <a:pt x="658622" y="0"/>
                  </a:lnTo>
                  <a:cubicBezTo>
                    <a:pt x="742061" y="0"/>
                    <a:pt x="809752" y="67691"/>
                    <a:pt x="809752" y="151130"/>
                  </a:cubicBezTo>
                  <a:lnTo>
                    <a:pt x="809752" y="658622"/>
                  </a:lnTo>
                  <a:cubicBezTo>
                    <a:pt x="809752" y="742061"/>
                    <a:pt x="742061" y="809752"/>
                    <a:pt x="658622" y="809752"/>
                  </a:cubicBezTo>
                  <a:lnTo>
                    <a:pt x="151130" y="809752"/>
                  </a:lnTo>
                  <a:cubicBezTo>
                    <a:pt x="67691" y="809879"/>
                    <a:pt x="0" y="742188"/>
                    <a:pt x="0" y="658622"/>
                  </a:cubicBezTo>
                  <a:close/>
                </a:path>
              </a:pathLst>
            </a:custGeom>
            <a:solidFill>
              <a:srgbClr val="0031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9"/>
            <p:cNvSpPr/>
            <p:nvPr/>
          </p:nvSpPr>
          <p:spPr>
            <a:xfrm>
              <a:off x="0" y="0"/>
              <a:ext cx="822452" cy="822579"/>
            </a:xfrm>
            <a:custGeom>
              <a:rect b="b" l="l" r="r" t="t"/>
              <a:pathLst>
                <a:path extrusionOk="0" h="822579" w="822452">
                  <a:moveTo>
                    <a:pt x="0" y="157480"/>
                  </a:moveTo>
                  <a:cubicBezTo>
                    <a:pt x="0" y="70485"/>
                    <a:pt x="70485" y="0"/>
                    <a:pt x="157480" y="0"/>
                  </a:cubicBezTo>
                  <a:lnTo>
                    <a:pt x="664972" y="0"/>
                  </a:lnTo>
                  <a:lnTo>
                    <a:pt x="664972" y="6350"/>
                  </a:lnTo>
                  <a:lnTo>
                    <a:pt x="664972" y="0"/>
                  </a:lnTo>
                  <a:lnTo>
                    <a:pt x="664972" y="6350"/>
                  </a:lnTo>
                  <a:lnTo>
                    <a:pt x="664972" y="0"/>
                  </a:lnTo>
                  <a:cubicBezTo>
                    <a:pt x="751967" y="0"/>
                    <a:pt x="822452" y="70485"/>
                    <a:pt x="822452" y="157480"/>
                  </a:cubicBezTo>
                  <a:lnTo>
                    <a:pt x="822452" y="664972"/>
                  </a:lnTo>
                  <a:lnTo>
                    <a:pt x="816102" y="664972"/>
                  </a:lnTo>
                  <a:lnTo>
                    <a:pt x="822452" y="664972"/>
                  </a:lnTo>
                  <a:cubicBezTo>
                    <a:pt x="822452" y="751967"/>
                    <a:pt x="751967" y="822452"/>
                    <a:pt x="664972" y="822452"/>
                  </a:cubicBezTo>
                  <a:lnTo>
                    <a:pt x="664972" y="816102"/>
                  </a:lnTo>
                  <a:lnTo>
                    <a:pt x="664972" y="822452"/>
                  </a:lnTo>
                  <a:lnTo>
                    <a:pt x="157480" y="822452"/>
                  </a:lnTo>
                  <a:lnTo>
                    <a:pt x="157480" y="816102"/>
                  </a:lnTo>
                  <a:lnTo>
                    <a:pt x="157480" y="822452"/>
                  </a:lnTo>
                  <a:cubicBezTo>
                    <a:pt x="70485" y="822579"/>
                    <a:pt x="0" y="751967"/>
                    <a:pt x="0" y="664972"/>
                  </a:cubicBezTo>
                  <a:lnTo>
                    <a:pt x="0" y="157480"/>
                  </a:lnTo>
                  <a:lnTo>
                    <a:pt x="6350" y="157480"/>
                  </a:lnTo>
                  <a:lnTo>
                    <a:pt x="0" y="157480"/>
                  </a:lnTo>
                  <a:moveTo>
                    <a:pt x="12700" y="157480"/>
                  </a:moveTo>
                  <a:lnTo>
                    <a:pt x="12700" y="664972"/>
                  </a:lnTo>
                  <a:lnTo>
                    <a:pt x="6350" y="664972"/>
                  </a:lnTo>
                  <a:lnTo>
                    <a:pt x="12700" y="664972"/>
                  </a:lnTo>
                  <a:cubicBezTo>
                    <a:pt x="12700" y="744982"/>
                    <a:pt x="77597" y="809752"/>
                    <a:pt x="157480" y="809752"/>
                  </a:cubicBezTo>
                  <a:lnTo>
                    <a:pt x="664972" y="809752"/>
                  </a:lnTo>
                  <a:cubicBezTo>
                    <a:pt x="744982" y="809752"/>
                    <a:pt x="809752" y="744855"/>
                    <a:pt x="809752" y="664972"/>
                  </a:cubicBezTo>
                  <a:lnTo>
                    <a:pt x="809752" y="157480"/>
                  </a:lnTo>
                  <a:lnTo>
                    <a:pt x="816102" y="157480"/>
                  </a:lnTo>
                  <a:lnTo>
                    <a:pt x="809752" y="157480"/>
                  </a:lnTo>
                  <a:cubicBezTo>
                    <a:pt x="809752" y="77470"/>
                    <a:pt x="744855" y="12700"/>
                    <a:pt x="664972" y="12700"/>
                  </a:cubicBezTo>
                  <a:lnTo>
                    <a:pt x="157480" y="12700"/>
                  </a:lnTo>
                  <a:lnTo>
                    <a:pt x="157480" y="6350"/>
                  </a:lnTo>
                  <a:lnTo>
                    <a:pt x="157480" y="12700"/>
                  </a:lnTo>
                  <a:cubicBezTo>
                    <a:pt x="77597" y="12700"/>
                    <a:pt x="12700" y="77597"/>
                    <a:pt x="12700" y="157480"/>
                  </a:cubicBezTo>
                  <a:close/>
                </a:path>
              </a:pathLst>
            </a:custGeom>
            <a:solidFill>
              <a:srgbClr val="194A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2" name="Google Shape;392;p9"/>
          <p:cNvSpPr txBox="1"/>
          <p:nvPr/>
        </p:nvSpPr>
        <p:spPr>
          <a:xfrm>
            <a:off x="1079748" y="1156990"/>
            <a:ext cx="16128504" cy="1715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7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312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Strategia câștigă cursele. Datele pot prezice strategia.</a:t>
            </a:r>
            <a:endParaRPr/>
          </a:p>
        </p:txBody>
      </p:sp>
      <p:sp>
        <p:nvSpPr>
          <p:cNvPr id="393" name="Google Shape;393;p9"/>
          <p:cNvSpPr txBox="1"/>
          <p:nvPr/>
        </p:nvSpPr>
        <p:spPr>
          <a:xfrm>
            <a:off x="6964710" y="3537794"/>
            <a:ext cx="4564356" cy="490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5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87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Recapitulare Phase 1</a:t>
            </a:r>
            <a:endParaRPr/>
          </a:p>
        </p:txBody>
      </p:sp>
      <p:sp>
        <p:nvSpPr>
          <p:cNvPr id="394" name="Google Shape;394;p9"/>
          <p:cNvSpPr txBox="1"/>
          <p:nvPr/>
        </p:nvSpPr>
        <p:spPr>
          <a:xfrm>
            <a:off x="7841902" y="4430762"/>
            <a:ext cx="3374529" cy="440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1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25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Integrare robustă</a:t>
            </a:r>
            <a:endParaRPr/>
          </a:p>
        </p:txBody>
      </p:sp>
      <p:sp>
        <p:nvSpPr>
          <p:cNvPr id="395" name="Google Shape;395;p9"/>
          <p:cNvSpPr txBox="1"/>
          <p:nvPr/>
        </p:nvSpPr>
        <p:spPr>
          <a:xfrm>
            <a:off x="7841902" y="5055542"/>
            <a:ext cx="4080570" cy="13814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87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25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Date reale din FastF1 și Meteostat, procesate prin arhitectură lakehouse.</a:t>
            </a:r>
            <a:endParaRPr/>
          </a:p>
        </p:txBody>
      </p:sp>
      <p:sp>
        <p:nvSpPr>
          <p:cNvPr id="396" name="Google Shape;396;p9"/>
          <p:cNvSpPr txBox="1"/>
          <p:nvPr/>
        </p:nvSpPr>
        <p:spPr>
          <a:xfrm>
            <a:off x="13137059" y="4430762"/>
            <a:ext cx="4820725" cy="417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1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25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Feature engineering avansat</a:t>
            </a:r>
            <a:endParaRPr/>
          </a:p>
        </p:txBody>
      </p:sp>
      <p:sp>
        <p:nvSpPr>
          <p:cNvPr id="397" name="Google Shape;397;p9"/>
          <p:cNvSpPr txBox="1"/>
          <p:nvPr/>
        </p:nvSpPr>
        <p:spPr>
          <a:xfrm>
            <a:off x="13137059" y="5055542"/>
            <a:ext cx="4080570" cy="13814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87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25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Variabile custom pentru degradare, consistență și risk scoring.</a:t>
            </a:r>
            <a:endParaRPr/>
          </a:p>
        </p:txBody>
      </p:sp>
      <p:sp>
        <p:nvSpPr>
          <p:cNvPr id="398" name="Google Shape;398;p9"/>
          <p:cNvSpPr txBox="1"/>
          <p:nvPr/>
        </p:nvSpPr>
        <p:spPr>
          <a:xfrm>
            <a:off x="7841902" y="7472065"/>
            <a:ext cx="4834661" cy="417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1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25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Fundație solidă pentru ML</a:t>
            </a:r>
            <a:endParaRPr/>
          </a:p>
        </p:txBody>
      </p:sp>
      <p:sp>
        <p:nvSpPr>
          <p:cNvPr id="399" name="Google Shape;399;p9"/>
          <p:cNvSpPr txBox="1"/>
          <p:nvPr/>
        </p:nvSpPr>
        <p:spPr>
          <a:xfrm>
            <a:off x="7841902" y="8096845"/>
            <a:ext cx="9375725" cy="5176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87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25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Dataset complet și curat, gata pentru antrenarea modelelor.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